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2"/>
  </p:notesMasterIdLst>
  <p:handoutMasterIdLst>
    <p:handoutMasterId r:id="rId23"/>
  </p:handoutMasterIdLst>
  <p:sldIdLst>
    <p:sldId id="508" r:id="rId3"/>
    <p:sldId id="538" r:id="rId4"/>
    <p:sldId id="535" r:id="rId5"/>
    <p:sldId id="524" r:id="rId6"/>
    <p:sldId id="472" r:id="rId7"/>
    <p:sldId id="525" r:id="rId8"/>
    <p:sldId id="526" r:id="rId9"/>
    <p:sldId id="527" r:id="rId10"/>
    <p:sldId id="519" r:id="rId11"/>
    <p:sldId id="528" r:id="rId12"/>
    <p:sldId id="537" r:id="rId13"/>
    <p:sldId id="520" r:id="rId14"/>
    <p:sldId id="531" r:id="rId15"/>
    <p:sldId id="541" r:id="rId16"/>
    <p:sldId id="539" r:id="rId17"/>
    <p:sldId id="540" r:id="rId18"/>
    <p:sldId id="507" r:id="rId19"/>
    <p:sldId id="501" r:id="rId20"/>
    <p:sldId id="542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黑体" panose="02010609060101010101" pitchFamily="49" charset="-122"/>
      <p:regular r:id="rId28"/>
    </p:embeddedFont>
    <p:embeddedFont>
      <p:font typeface="楷体" panose="02010609060101010101" pitchFamily="49" charset="-122"/>
      <p:regular r:id="rId29"/>
    </p:embeddedFont>
    <p:embeddedFont>
      <p:font typeface="幼圆" panose="02010509060101010101" pitchFamily="49" charset="-122"/>
      <p:regular r:id="rId3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594">
          <p15:clr>
            <a:srgbClr val="A4A3A4"/>
          </p15:clr>
        </p15:guide>
        <p15:guide id="3" pos="3860">
          <p15:clr>
            <a:srgbClr val="A4A3A4"/>
          </p15:clr>
        </p15:guide>
        <p15:guide id="4" pos="28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33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2159"/>
        <p:guide orient="horz" pos="1594"/>
        <p:guide pos="3860"/>
        <p:guide pos="28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notesViewPr>
    <p:cSldViewPr>
      <p:cViewPr varScale="1">
        <p:scale>
          <a:sx n="68" d="100"/>
          <a:sy n="68" d="100"/>
        </p:scale>
        <p:origin x="-3336" y="-90"/>
      </p:cViewPr>
      <p:guideLst>
        <p:guide orient="horz" pos="2833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0CAFC-398A-4C6B-BB37-81BB387655D5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10CCB-1380-4474-B45E-7D04B20D836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182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957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57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分数乘法（一）（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3FFADA29-9861-46A2-AF66-6EEFA12100F3}"/>
              </a:ext>
            </a:extLst>
          </p:cNvPr>
          <p:cNvGrpSpPr/>
          <p:nvPr userDrawn="1"/>
        </p:nvGrpSpPr>
        <p:grpSpPr>
          <a:xfrm>
            <a:off x="7997623" y="474818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7BAB76A5-49A2-4FAB-886E-23C9B0ECC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50BBAD2C-B5D7-4882-9E8E-6D747F40E8DC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2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4.emf"/><Relationship Id="rId7" Type="http://schemas.openxmlformats.org/officeDocument/2006/relationships/slide" Target="slide1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7.xml"/><Relationship Id="rId5" Type="http://schemas.openxmlformats.org/officeDocument/2006/relationships/slide" Target="slide4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3" name="矩形 22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6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7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单圆角矩形 27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61145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分数乘法（一）（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圆角矩形 34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6" name="圆角矩形 35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7" name="圆角矩形 36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8" name="圆角矩形 37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9" name="矩形 38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分数乘法</a:t>
            </a:r>
          </a:p>
        </p:txBody>
      </p:sp>
      <p:sp>
        <p:nvSpPr>
          <p:cNvPr id="40" name="圆角矩形 3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2" name="组合 4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6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3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"/>
          <p:cNvSpPr txBox="1">
            <a:spLocks noChangeArrowheads="1"/>
          </p:cNvSpPr>
          <p:nvPr/>
        </p:nvSpPr>
        <p:spPr bwMode="auto">
          <a:xfrm>
            <a:off x="1086023" y="1195507"/>
            <a:ext cx="14440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74763" y="1100795"/>
            <a:ext cx="939482" cy="667924"/>
            <a:chOff x="1344093" y="1388827"/>
            <a:chExt cx="939482" cy="667924"/>
          </a:xfrm>
        </p:grpSpPr>
        <p:grpSp>
          <p:nvGrpSpPr>
            <p:cNvPr id="41" name="组合 40"/>
            <p:cNvGrpSpPr/>
            <p:nvPr/>
          </p:nvGrpSpPr>
          <p:grpSpPr>
            <a:xfrm>
              <a:off x="1344093" y="1388827"/>
              <a:ext cx="441146" cy="667924"/>
              <a:chOff x="3628370" y="1244649"/>
              <a:chExt cx="441146" cy="667924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3628370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文本框 45"/>
            <p:cNvSpPr txBox="1"/>
            <p:nvPr/>
          </p:nvSpPr>
          <p:spPr>
            <a:xfrm>
              <a:off x="1637244" y="1491956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×3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42430" y="555526"/>
            <a:ext cx="2768157" cy="3275548"/>
            <a:chOff x="2411760" y="843558"/>
            <a:chExt cx="2768157" cy="3275548"/>
          </a:xfrm>
          <a:noFill/>
        </p:grpSpPr>
        <p:pic>
          <p:nvPicPr>
            <p:cNvPr id="6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63920" y1="36889" x2="58352" y2="45778"/>
                          <a14:foregroundMark x1="42094" y1="33111" x2="34744" y2="34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730155" y="2556590"/>
              <a:ext cx="1559044" cy="156251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" name="云形标注 5"/>
            <p:cNvSpPr>
              <a:spLocks noChangeArrowheads="1"/>
            </p:cNvSpPr>
            <p:nvPr/>
          </p:nvSpPr>
          <p:spPr bwMode="auto">
            <a:xfrm>
              <a:off x="2411760" y="843558"/>
              <a:ext cx="2768157" cy="1157850"/>
            </a:xfrm>
            <a:prstGeom prst="cloudCallout">
              <a:avLst>
                <a:gd name="adj1" fmla="val 21"/>
                <a:gd name="adj2" fmla="val 1040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想一想，我们前面是怎么做的。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75019" y="688571"/>
            <a:ext cx="1656184" cy="2361245"/>
            <a:chOff x="6444208" y="1118913"/>
            <a:chExt cx="1656184" cy="2361245"/>
          </a:xfrm>
          <a:noFill/>
        </p:grpSpPr>
        <p:sp>
          <p:nvSpPr>
            <p:cNvPr id="59" name="流程图: 卡片 58"/>
            <p:cNvSpPr/>
            <p:nvPr/>
          </p:nvSpPr>
          <p:spPr>
            <a:xfrm>
              <a:off x="6444208" y="1118913"/>
              <a:ext cx="1656184" cy="2361245"/>
            </a:xfrm>
            <a:prstGeom prst="flowChartPunchedCard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1" name="组合 210"/>
            <p:cNvGrpSpPr/>
            <p:nvPr/>
          </p:nvGrpSpPr>
          <p:grpSpPr>
            <a:xfrm>
              <a:off x="6732239" y="2020537"/>
              <a:ext cx="1103479" cy="667924"/>
              <a:chOff x="4422472" y="2810154"/>
              <a:chExt cx="1103479" cy="667924"/>
            </a:xfrm>
            <a:grpFill/>
          </p:grpSpPr>
          <p:grpSp>
            <p:nvGrpSpPr>
              <p:cNvPr id="252" name="组合 251"/>
              <p:cNvGrpSpPr/>
              <p:nvPr/>
            </p:nvGrpSpPr>
            <p:grpSpPr>
              <a:xfrm>
                <a:off x="4728746" y="2810154"/>
                <a:ext cx="797205" cy="667924"/>
                <a:chOff x="3690608" y="1244649"/>
                <a:chExt cx="797205" cy="667924"/>
              </a:xfrm>
              <a:grpFill/>
            </p:grpSpPr>
            <p:sp>
              <p:nvSpPr>
                <p:cNvPr id="254" name="文本框 253"/>
                <p:cNvSpPr txBox="1"/>
                <p:nvPr/>
              </p:nvSpPr>
              <p:spPr>
                <a:xfrm>
                  <a:off x="3701154" y="1244649"/>
                  <a:ext cx="697627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1×3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55" name="文本框 254"/>
                <p:cNvSpPr txBox="1"/>
                <p:nvPr/>
              </p:nvSpPr>
              <p:spPr>
                <a:xfrm>
                  <a:off x="3887615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256" name="直接连接符 255"/>
                <p:cNvCxnSpPr/>
                <p:nvPr/>
              </p:nvCxnSpPr>
              <p:spPr>
                <a:xfrm>
                  <a:off x="3690608" y="1593793"/>
                  <a:ext cx="797205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3" name="文本框 252"/>
              <p:cNvSpPr txBox="1"/>
              <p:nvPr/>
            </p:nvSpPr>
            <p:spPr>
              <a:xfrm>
                <a:off x="4422472" y="295924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12" name="组合 211"/>
            <p:cNvGrpSpPr/>
            <p:nvPr/>
          </p:nvGrpSpPr>
          <p:grpSpPr>
            <a:xfrm>
              <a:off x="6736341" y="2600662"/>
              <a:ext cx="634736" cy="667924"/>
              <a:chOff x="4426574" y="3390279"/>
              <a:chExt cx="634736" cy="667924"/>
            </a:xfrm>
            <a:grpFill/>
          </p:grpSpPr>
          <p:grpSp>
            <p:nvGrpSpPr>
              <p:cNvPr id="247" name="组合 246"/>
              <p:cNvGrpSpPr/>
              <p:nvPr/>
            </p:nvGrpSpPr>
            <p:grpSpPr>
              <a:xfrm>
                <a:off x="4734466" y="3390279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249" name="文本框 248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3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50" name="文本框 249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251" name="直接连接符 250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8" name="文本框 247"/>
              <p:cNvSpPr txBox="1"/>
              <p:nvPr/>
            </p:nvSpPr>
            <p:spPr>
              <a:xfrm>
                <a:off x="4426574" y="3539368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16" name="组合 215"/>
            <p:cNvGrpSpPr/>
            <p:nvPr/>
          </p:nvGrpSpPr>
          <p:grpSpPr>
            <a:xfrm>
              <a:off x="7061447" y="1355131"/>
              <a:ext cx="822920" cy="667924"/>
              <a:chOff x="4751680" y="2144748"/>
              <a:chExt cx="822920" cy="667924"/>
            </a:xfrm>
            <a:grpFill/>
          </p:grpSpPr>
          <p:grpSp>
            <p:nvGrpSpPr>
              <p:cNvPr id="217" name="组合 216"/>
              <p:cNvGrpSpPr/>
              <p:nvPr/>
            </p:nvGrpSpPr>
            <p:grpSpPr>
              <a:xfrm>
                <a:off x="4751680" y="2144748"/>
                <a:ext cx="326844" cy="667924"/>
                <a:chOff x="3690608" y="1244649"/>
                <a:chExt cx="326844" cy="667924"/>
              </a:xfrm>
              <a:grpFill/>
            </p:grpSpPr>
            <p:sp>
              <p:nvSpPr>
                <p:cNvPr id="220" name="文本框 219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21" name="文本框 220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222" name="直接连接符 221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grpFill/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8" name="文本框 217"/>
              <p:cNvSpPr txBox="1"/>
              <p:nvPr/>
            </p:nvSpPr>
            <p:spPr>
              <a:xfrm>
                <a:off x="5261694" y="232123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19" name="文本框 218"/>
              <p:cNvSpPr txBox="1"/>
              <p:nvPr/>
            </p:nvSpPr>
            <p:spPr>
              <a:xfrm>
                <a:off x="4954890" y="2287190"/>
                <a:ext cx="492443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×</a:t>
                </a: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972" y="3372373"/>
            <a:ext cx="3240360" cy="91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5489767" y="3348310"/>
            <a:ext cx="2510709" cy="941685"/>
            <a:chOff x="692528" y="3508724"/>
            <a:chExt cx="2510709" cy="94168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528" y="3534352"/>
              <a:ext cx="1591047" cy="916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3575" y="3508724"/>
              <a:ext cx="919662" cy="941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椭圆 5"/>
          <p:cNvSpPr/>
          <p:nvPr/>
        </p:nvSpPr>
        <p:spPr>
          <a:xfrm>
            <a:off x="6706196" y="1592713"/>
            <a:ext cx="652529" cy="3466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5732712" y="3509403"/>
            <a:ext cx="652529" cy="34662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755576" y="1850046"/>
            <a:ext cx="1103479" cy="667924"/>
            <a:chOff x="1024906" y="2138078"/>
            <a:chExt cx="1103479" cy="667924"/>
          </a:xfrm>
        </p:grpSpPr>
        <p:grpSp>
          <p:nvGrpSpPr>
            <p:cNvPr id="75" name="组合 74"/>
            <p:cNvGrpSpPr/>
            <p:nvPr/>
          </p:nvGrpSpPr>
          <p:grpSpPr>
            <a:xfrm>
              <a:off x="1331180" y="2138078"/>
              <a:ext cx="797205" cy="667924"/>
              <a:chOff x="3690608" y="1244649"/>
              <a:chExt cx="797205" cy="667924"/>
            </a:xfrm>
          </p:grpSpPr>
          <p:sp>
            <p:nvSpPr>
              <p:cNvPr id="77" name="文本框 48"/>
              <p:cNvSpPr txBox="1"/>
              <p:nvPr/>
            </p:nvSpPr>
            <p:spPr>
              <a:xfrm>
                <a:off x="3701154" y="124464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5×3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8" name="文本框 49"/>
              <p:cNvSpPr txBox="1"/>
              <p:nvPr/>
            </p:nvSpPr>
            <p:spPr>
              <a:xfrm>
                <a:off x="3787074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6" name="文本框 55"/>
            <p:cNvSpPr txBox="1"/>
            <p:nvPr/>
          </p:nvSpPr>
          <p:spPr>
            <a:xfrm>
              <a:off x="1024906" y="228716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59678" y="2555330"/>
            <a:ext cx="675424" cy="667924"/>
            <a:chOff x="1029008" y="2843362"/>
            <a:chExt cx="675424" cy="667924"/>
          </a:xfrm>
        </p:grpSpPr>
        <p:grpSp>
          <p:nvGrpSpPr>
            <p:cNvPr id="81" name="组合 80"/>
            <p:cNvGrpSpPr/>
            <p:nvPr/>
          </p:nvGrpSpPr>
          <p:grpSpPr>
            <a:xfrm>
              <a:off x="1259894" y="2843362"/>
              <a:ext cx="444538" cy="667924"/>
              <a:chOff x="3613602" y="1244649"/>
              <a:chExt cx="444538" cy="667924"/>
            </a:xfrm>
          </p:grpSpPr>
          <p:sp>
            <p:nvSpPr>
              <p:cNvPr id="83" name="文本框 52"/>
              <p:cNvSpPr txBox="1"/>
              <p:nvPr/>
            </p:nvSpPr>
            <p:spPr>
              <a:xfrm>
                <a:off x="3613602" y="1244649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4" name="文本框 53"/>
              <p:cNvSpPr txBox="1"/>
              <p:nvPr/>
            </p:nvSpPr>
            <p:spPr>
              <a:xfrm>
                <a:off x="3616994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2" name="文本框 56"/>
            <p:cNvSpPr txBox="1"/>
            <p:nvPr/>
          </p:nvSpPr>
          <p:spPr>
            <a:xfrm>
              <a:off x="1029008" y="299245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7"/>
          <p:cNvSpPr txBox="1">
            <a:spLocks noChangeArrowheads="1"/>
          </p:cNvSpPr>
          <p:nvPr/>
        </p:nvSpPr>
        <p:spPr bwMode="auto">
          <a:xfrm>
            <a:off x="1355353" y="866262"/>
            <a:ext cx="14440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44093" y="771550"/>
            <a:ext cx="939482" cy="667924"/>
            <a:chOff x="1344093" y="1388827"/>
            <a:chExt cx="939482" cy="667924"/>
          </a:xfrm>
        </p:grpSpPr>
        <p:grpSp>
          <p:nvGrpSpPr>
            <p:cNvPr id="41" name="组合 40"/>
            <p:cNvGrpSpPr/>
            <p:nvPr/>
          </p:nvGrpSpPr>
          <p:grpSpPr>
            <a:xfrm>
              <a:off x="1344093" y="1388827"/>
              <a:ext cx="441146" cy="667924"/>
              <a:chOff x="3628370" y="1244649"/>
              <a:chExt cx="441146" cy="667924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3628370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文本框 45"/>
            <p:cNvSpPr txBox="1"/>
            <p:nvPr/>
          </p:nvSpPr>
          <p:spPr>
            <a:xfrm>
              <a:off x="1637244" y="1491956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×3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24906" y="1520801"/>
            <a:ext cx="1103479" cy="667924"/>
            <a:chOff x="1024906" y="2138078"/>
            <a:chExt cx="1103479" cy="667924"/>
          </a:xfrm>
        </p:grpSpPr>
        <p:grpSp>
          <p:nvGrpSpPr>
            <p:cNvPr id="48" name="组合 47"/>
            <p:cNvGrpSpPr/>
            <p:nvPr/>
          </p:nvGrpSpPr>
          <p:grpSpPr>
            <a:xfrm>
              <a:off x="1331180" y="2138078"/>
              <a:ext cx="797205" cy="667924"/>
              <a:chOff x="3690608" y="1244649"/>
              <a:chExt cx="797205" cy="667924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3701154" y="124464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5×3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3787074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6" name="文本框 55"/>
            <p:cNvSpPr txBox="1"/>
            <p:nvPr/>
          </p:nvSpPr>
          <p:spPr>
            <a:xfrm>
              <a:off x="1024906" y="2287167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29008" y="2226085"/>
            <a:ext cx="675424" cy="667924"/>
            <a:chOff x="1029008" y="2843362"/>
            <a:chExt cx="675424" cy="667924"/>
          </a:xfrm>
        </p:grpSpPr>
        <p:grpSp>
          <p:nvGrpSpPr>
            <p:cNvPr id="52" name="组合 51"/>
            <p:cNvGrpSpPr/>
            <p:nvPr/>
          </p:nvGrpSpPr>
          <p:grpSpPr>
            <a:xfrm>
              <a:off x="1259894" y="2843362"/>
              <a:ext cx="444538" cy="667924"/>
              <a:chOff x="3613602" y="1244649"/>
              <a:chExt cx="444538" cy="667924"/>
            </a:xfrm>
          </p:grpSpPr>
          <p:sp>
            <p:nvSpPr>
              <p:cNvPr id="53" name="文本框 52"/>
              <p:cNvSpPr txBox="1"/>
              <p:nvPr/>
            </p:nvSpPr>
            <p:spPr>
              <a:xfrm>
                <a:off x="3613602" y="1244649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3616994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7" name="文本框 56"/>
            <p:cNvSpPr txBox="1"/>
            <p:nvPr/>
          </p:nvSpPr>
          <p:spPr>
            <a:xfrm>
              <a:off x="1029008" y="299245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383188" y="921138"/>
            <a:ext cx="2016224" cy="2580691"/>
            <a:chOff x="2383188" y="1538415"/>
            <a:chExt cx="2016224" cy="2580691"/>
          </a:xfrm>
          <a:noFill/>
        </p:grpSpPr>
        <p:pic>
          <p:nvPicPr>
            <p:cNvPr id="6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>
                          <a14:foregroundMark x1="63920" y1="36889" x2="58352" y2="45778"/>
                          <a14:foregroundMark x1="42094" y1="33111" x2="34744" y2="340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730155" y="2556590"/>
              <a:ext cx="1559044" cy="156251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1" name="云形标注 5"/>
            <p:cNvSpPr>
              <a:spLocks noChangeArrowheads="1"/>
            </p:cNvSpPr>
            <p:nvPr/>
          </p:nvSpPr>
          <p:spPr bwMode="auto">
            <a:xfrm>
              <a:off x="2383188" y="1538415"/>
              <a:ext cx="2016224" cy="668991"/>
            </a:xfrm>
            <a:prstGeom prst="cloudCallout">
              <a:avLst>
                <a:gd name="adj1" fmla="val 21"/>
                <a:gd name="adj2" fmla="val 10402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验证一下。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4016" y="3796634"/>
            <a:ext cx="7910791" cy="568345"/>
            <a:chOff x="405625" y="4130885"/>
            <a:chExt cx="7910791" cy="568345"/>
          </a:xfrm>
          <a:noFill/>
        </p:grpSpPr>
        <p:sp>
          <p:nvSpPr>
            <p:cNvPr id="65" name="流程图: 可选过程 64"/>
            <p:cNvSpPr/>
            <p:nvPr/>
          </p:nvSpPr>
          <p:spPr>
            <a:xfrm>
              <a:off x="810008" y="4130885"/>
              <a:ext cx="7488832" cy="568345"/>
            </a:xfrm>
            <a:prstGeom prst="flowChartAlternateProcess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405625" y="4211232"/>
              <a:ext cx="7910791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分数乘整数，用</a:t>
              </a:r>
              <a:r>
                <a: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分数的分子和整数相乘的积作分子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zh-CN" altLang="zh-CN" sz="2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分母不变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76363" y="778521"/>
            <a:ext cx="939482" cy="667924"/>
            <a:chOff x="1344093" y="1388827"/>
            <a:chExt cx="939482" cy="667924"/>
          </a:xfrm>
        </p:grpSpPr>
        <p:grpSp>
          <p:nvGrpSpPr>
            <p:cNvPr id="36" name="组合 35"/>
            <p:cNvGrpSpPr/>
            <p:nvPr/>
          </p:nvGrpSpPr>
          <p:grpSpPr>
            <a:xfrm>
              <a:off x="1344093" y="1388827"/>
              <a:ext cx="441146" cy="667924"/>
              <a:chOff x="3628370" y="1244649"/>
              <a:chExt cx="441146" cy="667924"/>
            </a:xfrm>
          </p:grpSpPr>
          <p:sp>
            <p:nvSpPr>
              <p:cNvPr id="38" name="文本框 41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5" name="文本框 42"/>
              <p:cNvSpPr txBox="1"/>
              <p:nvPr/>
            </p:nvSpPr>
            <p:spPr>
              <a:xfrm>
                <a:off x="3628370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7" name="文本框 45"/>
            <p:cNvSpPr txBox="1"/>
            <p:nvPr/>
          </p:nvSpPr>
          <p:spPr>
            <a:xfrm>
              <a:off x="1637244" y="1491956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×3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561278" y="2233056"/>
            <a:ext cx="675424" cy="667924"/>
            <a:chOff x="1029008" y="2843362"/>
            <a:chExt cx="675424" cy="667924"/>
          </a:xfrm>
        </p:grpSpPr>
        <p:grpSp>
          <p:nvGrpSpPr>
            <p:cNvPr id="70" name="组合 69"/>
            <p:cNvGrpSpPr/>
            <p:nvPr/>
          </p:nvGrpSpPr>
          <p:grpSpPr>
            <a:xfrm>
              <a:off x="1259894" y="2843362"/>
              <a:ext cx="444538" cy="667924"/>
              <a:chOff x="3613602" y="1244649"/>
              <a:chExt cx="444538" cy="667924"/>
            </a:xfrm>
          </p:grpSpPr>
          <p:sp>
            <p:nvSpPr>
              <p:cNvPr id="72" name="文本框 52"/>
              <p:cNvSpPr txBox="1"/>
              <p:nvPr/>
            </p:nvSpPr>
            <p:spPr>
              <a:xfrm>
                <a:off x="3613602" y="1244649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3" name="文本框 53"/>
              <p:cNvSpPr txBox="1"/>
              <p:nvPr/>
            </p:nvSpPr>
            <p:spPr>
              <a:xfrm>
                <a:off x="3616994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4" name="直接连接符 73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1" name="文本框 56"/>
            <p:cNvSpPr txBox="1"/>
            <p:nvPr/>
          </p:nvSpPr>
          <p:spPr>
            <a:xfrm>
              <a:off x="1029008" y="299245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57176" y="1527772"/>
            <a:ext cx="2333799" cy="676995"/>
            <a:chOff x="5557176" y="2145049"/>
            <a:chExt cx="2333799" cy="676995"/>
          </a:xfrm>
        </p:grpSpPr>
        <p:grpSp>
          <p:nvGrpSpPr>
            <p:cNvPr id="58" name="组合 57"/>
            <p:cNvGrpSpPr/>
            <p:nvPr/>
          </p:nvGrpSpPr>
          <p:grpSpPr>
            <a:xfrm>
              <a:off x="5557176" y="2145049"/>
              <a:ext cx="743016" cy="667924"/>
              <a:chOff x="1024906" y="2138078"/>
              <a:chExt cx="743016" cy="667924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1326776" y="2138078"/>
                <a:ext cx="441146" cy="667924"/>
                <a:chOff x="3686204" y="1244649"/>
                <a:chExt cx="441146" cy="667924"/>
              </a:xfrm>
            </p:grpSpPr>
            <p:sp>
              <p:nvSpPr>
                <p:cNvPr id="63" name="文本框 48"/>
                <p:cNvSpPr txBox="1"/>
                <p:nvPr/>
              </p:nvSpPr>
              <p:spPr>
                <a:xfrm>
                  <a:off x="3742436" y="1244649"/>
                  <a:ext cx="31290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64" name="文本框 49"/>
                <p:cNvSpPr txBox="1"/>
                <p:nvPr/>
              </p:nvSpPr>
              <p:spPr>
                <a:xfrm>
                  <a:off x="3686204" y="1512463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16</a:t>
                  </a:r>
                  <a:endPara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68" name="直接连接符 67"/>
                <p:cNvCxnSpPr/>
                <p:nvPr/>
              </p:nvCxnSpPr>
              <p:spPr>
                <a:xfrm>
                  <a:off x="3690608" y="1593793"/>
                  <a:ext cx="398603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文本框 55"/>
              <p:cNvSpPr txBox="1"/>
              <p:nvPr/>
            </p:nvSpPr>
            <p:spPr>
              <a:xfrm>
                <a:off x="1024906" y="2287167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6293774" y="2345104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endParaRPr lang="zh-CN" altLang="en-US" b="1" dirty="0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6650899" y="2154120"/>
              <a:ext cx="441146" cy="667924"/>
              <a:chOff x="3686204" y="1244649"/>
              <a:chExt cx="441146" cy="667924"/>
            </a:xfrm>
          </p:grpSpPr>
          <p:sp>
            <p:nvSpPr>
              <p:cNvPr id="78" name="文本框 48"/>
              <p:cNvSpPr txBox="1"/>
              <p:nvPr/>
            </p:nvSpPr>
            <p:spPr>
              <a:xfrm>
                <a:off x="3742436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9" name="文本框 49"/>
              <p:cNvSpPr txBox="1"/>
              <p:nvPr/>
            </p:nvSpPr>
            <p:spPr>
              <a:xfrm>
                <a:off x="3686204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0" name="直接连接符 79"/>
              <p:cNvCxnSpPr/>
              <p:nvPr/>
            </p:nvCxnSpPr>
            <p:spPr>
              <a:xfrm>
                <a:off x="3690608" y="1593793"/>
                <a:ext cx="39860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1" name="矩形 80"/>
            <p:cNvSpPr/>
            <p:nvPr/>
          </p:nvSpPr>
          <p:spPr>
            <a:xfrm>
              <a:off x="7085627" y="2354175"/>
              <a:ext cx="3642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endParaRPr lang="zh-CN" altLang="en-US" b="1" dirty="0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7449829" y="2154120"/>
              <a:ext cx="441146" cy="667924"/>
              <a:chOff x="3686204" y="1244649"/>
              <a:chExt cx="441146" cy="667924"/>
            </a:xfrm>
          </p:grpSpPr>
          <p:sp>
            <p:nvSpPr>
              <p:cNvPr id="83" name="文本框 48"/>
              <p:cNvSpPr txBox="1"/>
              <p:nvPr/>
            </p:nvSpPr>
            <p:spPr>
              <a:xfrm>
                <a:off x="3742436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4" name="文本框 49"/>
              <p:cNvSpPr txBox="1"/>
              <p:nvPr/>
            </p:nvSpPr>
            <p:spPr>
              <a:xfrm>
                <a:off x="3686204" y="1512463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16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3690608" y="1593793"/>
                <a:ext cx="39860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62087" y="1491630"/>
            <a:ext cx="5188441" cy="996605"/>
            <a:chOff x="1979712" y="1227322"/>
            <a:chExt cx="5188441" cy="996605"/>
          </a:xfrm>
        </p:grpSpPr>
        <p:sp>
          <p:nvSpPr>
            <p:cNvPr id="7" name="TextBox 7"/>
            <p:cNvSpPr txBox="1">
              <a:spLocks noChangeArrowheads="1"/>
            </p:cNvSpPr>
            <p:nvPr/>
          </p:nvSpPr>
          <p:spPr bwMode="auto">
            <a:xfrm>
              <a:off x="1979712" y="1466050"/>
              <a:ext cx="1444025" cy="732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033412" y="1227322"/>
              <a:ext cx="399278" cy="996605"/>
              <a:chOff x="3693330" y="1100633"/>
              <a:chExt cx="399278" cy="996605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3701154" y="1100633"/>
                <a:ext cx="3914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3696466" y="1512463"/>
                <a:ext cx="3914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" name="文本框 12"/>
            <p:cNvSpPr txBox="1"/>
            <p:nvPr/>
          </p:nvSpPr>
          <p:spPr>
            <a:xfrm>
              <a:off x="2261603" y="1474467"/>
              <a:ext cx="8803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TextBox 7"/>
            <p:cNvSpPr txBox="1">
              <a:spLocks noChangeArrowheads="1"/>
            </p:cNvSpPr>
            <p:nvPr/>
          </p:nvSpPr>
          <p:spPr bwMode="auto">
            <a:xfrm>
              <a:off x="5724128" y="1466050"/>
              <a:ext cx="1444025" cy="732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777828" y="1227322"/>
              <a:ext cx="414046" cy="996605"/>
              <a:chOff x="3693330" y="1100633"/>
              <a:chExt cx="414046" cy="996605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3701154" y="1100633"/>
                <a:ext cx="3914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3715922" y="1512463"/>
                <a:ext cx="3914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2" name="文本框 21"/>
            <p:cNvSpPr txBox="1"/>
            <p:nvPr/>
          </p:nvSpPr>
          <p:spPr>
            <a:xfrm>
              <a:off x="6006019" y="1474467"/>
              <a:ext cx="8803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59632" y="2355726"/>
            <a:ext cx="1298245" cy="1872208"/>
            <a:chOff x="1577257" y="2091418"/>
            <a:chExt cx="1298245" cy="1872208"/>
          </a:xfrm>
        </p:grpSpPr>
        <p:grpSp>
          <p:nvGrpSpPr>
            <p:cNvPr id="24" name="组合 23"/>
            <p:cNvGrpSpPr/>
            <p:nvPr/>
          </p:nvGrpSpPr>
          <p:grpSpPr>
            <a:xfrm>
              <a:off x="1865289" y="2091418"/>
              <a:ext cx="1010213" cy="1025776"/>
              <a:chOff x="3600358" y="1215478"/>
              <a:chExt cx="1010213" cy="1025776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3600358" y="1215478"/>
                <a:ext cx="101021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5×4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3874626" y="1656479"/>
                <a:ext cx="3914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3690608" y="1737809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/>
          </p:nvGrpSpPr>
          <p:grpSpPr>
            <a:xfrm>
              <a:off x="1884253" y="2952646"/>
              <a:ext cx="598241" cy="1010980"/>
              <a:chOff x="3613602" y="1371422"/>
              <a:chExt cx="598241" cy="1010980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3613602" y="1371422"/>
                <a:ext cx="59824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20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3675362" y="1797627"/>
                <a:ext cx="3914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3690608" y="1878957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文本框 31"/>
            <p:cNvSpPr txBox="1"/>
            <p:nvPr/>
          </p:nvSpPr>
          <p:spPr>
            <a:xfrm>
              <a:off x="1577257" y="2307442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81359" y="3153874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167814" y="2447443"/>
            <a:ext cx="1226237" cy="1800200"/>
            <a:chOff x="5393681" y="1858205"/>
            <a:chExt cx="1226237" cy="1800200"/>
          </a:xfrm>
        </p:grpSpPr>
        <p:grpSp>
          <p:nvGrpSpPr>
            <p:cNvPr id="34" name="组合 33"/>
            <p:cNvGrpSpPr/>
            <p:nvPr/>
          </p:nvGrpSpPr>
          <p:grpSpPr>
            <a:xfrm>
              <a:off x="5609705" y="1858205"/>
              <a:ext cx="1010213" cy="1022908"/>
              <a:chOff x="3600358" y="1074330"/>
              <a:chExt cx="1010213" cy="1022908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3600358" y="1074330"/>
                <a:ext cx="101021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1×5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3894082" y="1512463"/>
                <a:ext cx="3914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5706493" y="2733808"/>
              <a:ext cx="394846" cy="924597"/>
              <a:chOff x="3691426" y="1244649"/>
              <a:chExt cx="394846" cy="924597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3691426" y="1244649"/>
                <a:ext cx="3914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3694818" y="1584471"/>
                <a:ext cx="3914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1" name="直接连接符 40"/>
              <p:cNvCxnSpPr/>
              <p:nvPr/>
            </p:nvCxnSpPr>
            <p:spPr>
              <a:xfrm>
                <a:off x="3705956" y="169338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2" name="文本框 41"/>
            <p:cNvSpPr txBox="1"/>
            <p:nvPr/>
          </p:nvSpPr>
          <p:spPr>
            <a:xfrm>
              <a:off x="5393681" y="2065518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397783" y="2882897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9552" y="987574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4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3"/>
          <p:cNvSpPr>
            <a:spLocks noChangeArrowheads="1"/>
          </p:cNvSpPr>
          <p:nvPr/>
        </p:nvSpPr>
        <p:spPr bwMode="auto">
          <a:xfrm>
            <a:off x="3859112" y="1563638"/>
            <a:ext cx="504072" cy="96645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矩形 14"/>
          <p:cNvSpPr>
            <a:spLocks noChangeArrowheads="1"/>
          </p:cNvSpPr>
          <p:nvPr/>
        </p:nvSpPr>
        <p:spPr bwMode="auto">
          <a:xfrm>
            <a:off x="3358722" y="1563638"/>
            <a:ext cx="504072" cy="96645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矩形 12"/>
          <p:cNvSpPr>
            <a:spLocks noChangeArrowheads="1"/>
          </p:cNvSpPr>
          <p:nvPr/>
        </p:nvSpPr>
        <p:spPr bwMode="auto">
          <a:xfrm>
            <a:off x="2848660" y="1563638"/>
            <a:ext cx="504073" cy="96645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1"/>
          <p:cNvSpPr>
            <a:spLocks noChangeArrowheads="1"/>
          </p:cNvSpPr>
          <p:nvPr/>
        </p:nvSpPr>
        <p:spPr bwMode="auto">
          <a:xfrm>
            <a:off x="2339752" y="1563638"/>
            <a:ext cx="504073" cy="96645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539552" y="540645"/>
            <a:ext cx="69847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   是多少？涂一涂，算一算。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635896" y="2643758"/>
            <a:ext cx="1814162" cy="2002499"/>
            <a:chOff x="3635896" y="2729491"/>
            <a:chExt cx="1814162" cy="2002499"/>
          </a:xfrm>
        </p:grpSpPr>
        <p:grpSp>
          <p:nvGrpSpPr>
            <p:cNvPr id="26" name="组合 25"/>
            <p:cNvGrpSpPr/>
            <p:nvPr/>
          </p:nvGrpSpPr>
          <p:grpSpPr>
            <a:xfrm>
              <a:off x="3973134" y="2729491"/>
              <a:ext cx="441146" cy="667924"/>
              <a:chOff x="3628370" y="1244649"/>
              <a:chExt cx="463125" cy="667924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3701154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3628370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0" name="文本框 29"/>
            <p:cNvSpPr txBox="1"/>
            <p:nvPr/>
          </p:nvSpPr>
          <p:spPr>
            <a:xfrm>
              <a:off x="4266285" y="2832620"/>
              <a:ext cx="11837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3960221" y="3415994"/>
              <a:ext cx="759371" cy="667924"/>
              <a:chOff x="3690608" y="1244649"/>
              <a:chExt cx="797205" cy="667924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3701155" y="1244649"/>
                <a:ext cx="7323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2×4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3787074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5" name="直接连接符 34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/>
            <p:cNvGrpSpPr/>
            <p:nvPr/>
          </p:nvGrpSpPr>
          <p:grpSpPr>
            <a:xfrm>
              <a:off x="3870013" y="4064066"/>
              <a:ext cx="441146" cy="667924"/>
              <a:chOff x="3616994" y="1244649"/>
              <a:chExt cx="463125" cy="667924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3685091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3616994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0" name="文本框 39"/>
            <p:cNvSpPr txBox="1"/>
            <p:nvPr/>
          </p:nvSpPr>
          <p:spPr>
            <a:xfrm>
              <a:off x="3653947" y="3565083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635896" y="421315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226509" y="411510"/>
            <a:ext cx="598241" cy="936104"/>
            <a:chOff x="3628370" y="1244649"/>
            <a:chExt cx="628047" cy="936104"/>
          </a:xfrm>
        </p:grpSpPr>
        <p:sp>
          <p:nvSpPr>
            <p:cNvPr id="43" name="文本框 42"/>
            <p:cNvSpPr txBox="1"/>
            <p:nvPr/>
          </p:nvSpPr>
          <p:spPr>
            <a:xfrm>
              <a:off x="3701154" y="1244649"/>
              <a:ext cx="4109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28370" y="1595978"/>
              <a:ext cx="6280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3766655" y="1699810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20" name="Group 9"/>
          <p:cNvGraphicFramePr>
            <a:graphicFrameLocks noGrp="1"/>
          </p:cNvGraphicFramePr>
          <p:nvPr/>
        </p:nvGraphicFramePr>
        <p:xfrm>
          <a:off x="2346951" y="1563638"/>
          <a:ext cx="3780046" cy="966455"/>
        </p:xfrm>
        <a:graphic>
          <a:graphicData uri="http://schemas.openxmlformats.org/drawingml/2006/table">
            <a:tbl>
              <a:tblPr/>
              <a:tblGrid>
                <a:gridCol w="2515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5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5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5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15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525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15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525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5153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515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5254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5153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5254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5153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5254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9664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85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9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9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65277" marR="65277" marT="32639" marB="32639" horzOverflow="overflow">
                    <a:lnL w="12700" cap="flat" cmpd="sng" algn="ctr">
                      <a:solidFill>
                        <a:srgbClr val="00B0F0"/>
                      </a:solidFill>
                      <a:prstDash val="dash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2414389" y="1734929"/>
            <a:ext cx="320451" cy="667924"/>
            <a:chOff x="3693235" y="1244649"/>
            <a:chExt cx="336415" cy="667924"/>
          </a:xfrm>
        </p:grpSpPr>
        <p:sp>
          <p:nvSpPr>
            <p:cNvPr id="43" name="文本框 42"/>
            <p:cNvSpPr txBox="1"/>
            <p:nvPr/>
          </p:nvSpPr>
          <p:spPr>
            <a:xfrm>
              <a:off x="3701154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93235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395536" y="351696"/>
            <a:ext cx="8321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填一填，与同伴交流为什么可以这样计算。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645788" y="1868836"/>
            <a:ext cx="1183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×2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253497" y="1734929"/>
            <a:ext cx="1980028" cy="667924"/>
            <a:chOff x="3701154" y="1244649"/>
            <a:chExt cx="616701" cy="667924"/>
          </a:xfrm>
        </p:grpSpPr>
        <p:sp>
          <p:nvSpPr>
            <p:cNvPr id="49" name="文本框 48"/>
            <p:cNvSpPr txBox="1"/>
            <p:nvPr/>
          </p:nvSpPr>
          <p:spPr>
            <a:xfrm>
              <a:off x="3701154" y="1244649"/>
              <a:ext cx="6167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867049" y="1512463"/>
              <a:ext cx="297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3760518" y="1584922"/>
              <a:ext cx="49340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文本框 51"/>
          <p:cNvSpPr txBox="1"/>
          <p:nvPr/>
        </p:nvSpPr>
        <p:spPr>
          <a:xfrm>
            <a:off x="5033557" y="1859045"/>
            <a:ext cx="390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166372" y="1734929"/>
            <a:ext cx="955389" cy="667924"/>
            <a:chOff x="3701154" y="1244649"/>
            <a:chExt cx="297566" cy="667924"/>
          </a:xfrm>
        </p:grpSpPr>
        <p:sp>
          <p:nvSpPr>
            <p:cNvPr id="54" name="文本框 53"/>
            <p:cNvSpPr txBox="1"/>
            <p:nvPr/>
          </p:nvSpPr>
          <p:spPr>
            <a:xfrm>
              <a:off x="3701154" y="1244649"/>
              <a:ext cx="297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701553" y="1512463"/>
              <a:ext cx="297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3760518" y="1584922"/>
              <a:ext cx="18555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2831670" y="2745189"/>
            <a:ext cx="441146" cy="667924"/>
            <a:chOff x="3628370" y="1244649"/>
            <a:chExt cx="463123" cy="667924"/>
          </a:xfrm>
        </p:grpSpPr>
        <p:sp>
          <p:nvSpPr>
            <p:cNvPr id="58" name="文本框 57"/>
            <p:cNvSpPr txBox="1"/>
            <p:nvPr/>
          </p:nvSpPr>
          <p:spPr>
            <a:xfrm>
              <a:off x="3701154" y="1244649"/>
              <a:ext cx="328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628370" y="1512463"/>
              <a:ext cx="4631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1" name="文本框 60"/>
          <p:cNvSpPr txBox="1"/>
          <p:nvPr/>
        </p:nvSpPr>
        <p:spPr>
          <a:xfrm>
            <a:off x="2411760" y="2879096"/>
            <a:ext cx="1183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3×   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265165" y="2745189"/>
            <a:ext cx="1980028" cy="667924"/>
            <a:chOff x="3701154" y="1244649"/>
            <a:chExt cx="616701" cy="667924"/>
          </a:xfrm>
        </p:grpSpPr>
        <p:sp>
          <p:nvSpPr>
            <p:cNvPr id="63" name="文本框 62"/>
            <p:cNvSpPr txBox="1"/>
            <p:nvPr/>
          </p:nvSpPr>
          <p:spPr>
            <a:xfrm>
              <a:off x="3701154" y="1244649"/>
              <a:ext cx="6167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867049" y="1512463"/>
              <a:ext cx="297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3760518" y="1584922"/>
              <a:ext cx="49340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6" name="文本框 65"/>
          <p:cNvSpPr txBox="1"/>
          <p:nvPr/>
        </p:nvSpPr>
        <p:spPr>
          <a:xfrm>
            <a:off x="5033557" y="2883705"/>
            <a:ext cx="390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5165091" y="2745189"/>
            <a:ext cx="955389" cy="667924"/>
            <a:chOff x="3701154" y="1244649"/>
            <a:chExt cx="297566" cy="667924"/>
          </a:xfrm>
        </p:grpSpPr>
        <p:sp>
          <p:nvSpPr>
            <p:cNvPr id="68" name="文本框 67"/>
            <p:cNvSpPr txBox="1"/>
            <p:nvPr/>
          </p:nvSpPr>
          <p:spPr>
            <a:xfrm>
              <a:off x="3701154" y="1244649"/>
              <a:ext cx="297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701553" y="1512463"/>
              <a:ext cx="297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  ）</a:t>
              </a: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3760518" y="1584922"/>
              <a:ext cx="18555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4125872" y="200274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585928" y="172341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4601369" y="172421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059236" y="301730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3588808" y="273906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620113" y="273447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422746" y="301130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484531" y="2716869"/>
            <a:ext cx="315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5492129" y="200573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5495368" y="170765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524650" y="419403"/>
            <a:ext cx="33272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想一想，写一写。</a:t>
            </a: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899592" y="1168395"/>
            <a:ext cx="314519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    是多少？</a:t>
            </a: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4610804" y="1168395"/>
            <a:ext cx="3705612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倍是多少？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2123302" y="1072960"/>
            <a:ext cx="321366" cy="667924"/>
            <a:chOff x="3693330" y="1244649"/>
            <a:chExt cx="337378" cy="667924"/>
          </a:xfrm>
        </p:grpSpPr>
        <p:sp>
          <p:nvSpPr>
            <p:cNvPr id="49" name="文本框 48"/>
            <p:cNvSpPr txBox="1"/>
            <p:nvPr/>
          </p:nvSpPr>
          <p:spPr>
            <a:xfrm>
              <a:off x="3701163" y="1244649"/>
              <a:ext cx="3284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702212" y="1512463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5292080" y="1059582"/>
            <a:ext cx="441146" cy="667924"/>
            <a:chOff x="3628370" y="1244649"/>
            <a:chExt cx="463126" cy="667924"/>
          </a:xfrm>
        </p:grpSpPr>
        <p:sp>
          <p:nvSpPr>
            <p:cNvPr id="53" name="文本框 52"/>
            <p:cNvSpPr txBox="1"/>
            <p:nvPr/>
          </p:nvSpPr>
          <p:spPr>
            <a:xfrm>
              <a:off x="3701163" y="1244649"/>
              <a:ext cx="328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628370" y="1512463"/>
              <a:ext cx="4631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25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>
            <a:off x="1536588" y="1741760"/>
            <a:ext cx="1140048" cy="2002499"/>
            <a:chOff x="3635896" y="2729491"/>
            <a:chExt cx="1140048" cy="2002499"/>
          </a:xfrm>
        </p:grpSpPr>
        <p:grpSp>
          <p:nvGrpSpPr>
            <p:cNvPr id="57" name="组合 56"/>
            <p:cNvGrpSpPr/>
            <p:nvPr/>
          </p:nvGrpSpPr>
          <p:grpSpPr>
            <a:xfrm>
              <a:off x="4452324" y="2729491"/>
              <a:ext cx="323620" cy="667924"/>
              <a:chOff x="4131442" y="1244649"/>
              <a:chExt cx="339744" cy="667924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4142690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413144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4134865" y="1584922"/>
                <a:ext cx="32073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8" name="文本框 57"/>
            <p:cNvSpPr txBox="1"/>
            <p:nvPr/>
          </p:nvSpPr>
          <p:spPr>
            <a:xfrm>
              <a:off x="3912232" y="2857511"/>
              <a:ext cx="5810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7×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3960221" y="3415994"/>
              <a:ext cx="759371" cy="667924"/>
              <a:chOff x="3690608" y="1244649"/>
              <a:chExt cx="797205" cy="667924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3701155" y="1244649"/>
                <a:ext cx="7323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7×1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3910145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组合 59"/>
            <p:cNvGrpSpPr/>
            <p:nvPr/>
          </p:nvGrpSpPr>
          <p:grpSpPr>
            <a:xfrm>
              <a:off x="3928619" y="4064066"/>
              <a:ext cx="319156" cy="667924"/>
              <a:chOff x="3678529" y="1244649"/>
              <a:chExt cx="335058" cy="667924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3685091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3678529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5" name="直接连接符 64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1" name="文本框 60"/>
            <p:cNvSpPr txBox="1"/>
            <p:nvPr/>
          </p:nvSpPr>
          <p:spPr>
            <a:xfrm>
              <a:off x="3653947" y="3565083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635896" y="421315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367253" y="1738174"/>
            <a:ext cx="1814162" cy="2002499"/>
            <a:chOff x="3635896" y="2729491"/>
            <a:chExt cx="1814162" cy="2002499"/>
          </a:xfrm>
        </p:grpSpPr>
        <p:grpSp>
          <p:nvGrpSpPr>
            <p:cNvPr id="73" name="组合 72"/>
            <p:cNvGrpSpPr/>
            <p:nvPr/>
          </p:nvGrpSpPr>
          <p:grpSpPr>
            <a:xfrm>
              <a:off x="3973134" y="2729491"/>
              <a:ext cx="441146" cy="667924"/>
              <a:chOff x="3628370" y="1244649"/>
              <a:chExt cx="463125" cy="667924"/>
            </a:xfrm>
          </p:grpSpPr>
          <p:sp>
            <p:nvSpPr>
              <p:cNvPr id="85" name="文本框 84"/>
              <p:cNvSpPr txBox="1"/>
              <p:nvPr/>
            </p:nvSpPr>
            <p:spPr>
              <a:xfrm>
                <a:off x="3701154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3628370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7" name="直接连接符 86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4" name="文本框 73"/>
            <p:cNvSpPr txBox="1"/>
            <p:nvPr/>
          </p:nvSpPr>
          <p:spPr>
            <a:xfrm>
              <a:off x="4266285" y="2832620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×14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3923374" y="3415994"/>
              <a:ext cx="825867" cy="667924"/>
              <a:chOff x="3651926" y="1244649"/>
              <a:chExt cx="867014" cy="667924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3651926" y="1244649"/>
                <a:ext cx="8670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3787074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4" name="直接连接符 83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组合 75"/>
            <p:cNvGrpSpPr/>
            <p:nvPr/>
          </p:nvGrpSpPr>
          <p:grpSpPr>
            <a:xfrm>
              <a:off x="3841091" y="4064066"/>
              <a:ext cx="470065" cy="667924"/>
              <a:chOff x="3586634" y="1244649"/>
              <a:chExt cx="493485" cy="667924"/>
            </a:xfrm>
          </p:grpSpPr>
          <p:sp>
            <p:nvSpPr>
              <p:cNvPr id="79" name="文本框 78"/>
              <p:cNvSpPr txBox="1"/>
              <p:nvPr/>
            </p:nvSpPr>
            <p:spPr>
              <a:xfrm>
                <a:off x="3586634" y="1244649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3616994" y="1512463"/>
                <a:ext cx="4631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1" name="直接连接符 80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7" name="文本框 76"/>
            <p:cNvSpPr txBox="1"/>
            <p:nvPr/>
          </p:nvSpPr>
          <p:spPr>
            <a:xfrm>
              <a:off x="3653947" y="3565083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35896" y="421315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467543" y="310254"/>
            <a:ext cx="8326577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中秋吃月饼，每人吃  块月饼，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人吃了几块？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人呢？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4283970" y="186775"/>
            <a:ext cx="391454" cy="1016823"/>
            <a:chOff x="3680262" y="1080415"/>
            <a:chExt cx="410957" cy="1016823"/>
          </a:xfrm>
        </p:grpSpPr>
        <p:sp>
          <p:nvSpPr>
            <p:cNvPr id="50" name="文本框 49"/>
            <p:cNvSpPr txBox="1"/>
            <p:nvPr/>
          </p:nvSpPr>
          <p:spPr>
            <a:xfrm>
              <a:off x="3680262" y="1080415"/>
              <a:ext cx="4109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680262" y="1512463"/>
              <a:ext cx="4109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3693330" y="1584922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2696669" y="1635646"/>
            <a:ext cx="3034534" cy="698702"/>
            <a:chOff x="3980613" y="1629777"/>
            <a:chExt cx="3034534" cy="698702"/>
          </a:xfrm>
        </p:grpSpPr>
        <p:grpSp>
          <p:nvGrpSpPr>
            <p:cNvPr id="54" name="组合 53"/>
            <p:cNvGrpSpPr/>
            <p:nvPr/>
          </p:nvGrpSpPr>
          <p:grpSpPr>
            <a:xfrm>
              <a:off x="3980613" y="1660555"/>
              <a:ext cx="320451" cy="667924"/>
              <a:chOff x="3693235" y="1244649"/>
              <a:chExt cx="336415" cy="667924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3701154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3693235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5" name="文本框 54"/>
            <p:cNvSpPr txBox="1"/>
            <p:nvPr/>
          </p:nvSpPr>
          <p:spPr>
            <a:xfrm>
              <a:off x="4211960" y="1763684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×2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5011394" y="1649188"/>
              <a:ext cx="759371" cy="667924"/>
              <a:chOff x="3690608" y="1244649"/>
              <a:chExt cx="797205" cy="667924"/>
            </a:xfrm>
          </p:grpSpPr>
          <p:sp>
            <p:nvSpPr>
              <p:cNvPr id="68" name="文本框 67"/>
              <p:cNvSpPr txBox="1"/>
              <p:nvPr/>
            </p:nvSpPr>
            <p:spPr>
              <a:xfrm>
                <a:off x="3701155" y="1244649"/>
                <a:ext cx="7323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3903828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组合 56"/>
            <p:cNvGrpSpPr/>
            <p:nvPr/>
          </p:nvGrpSpPr>
          <p:grpSpPr>
            <a:xfrm>
              <a:off x="6043740" y="1629777"/>
              <a:ext cx="330222" cy="667924"/>
              <a:chOff x="3664665" y="1244649"/>
              <a:chExt cx="346673" cy="667924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3664665" y="1244649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3668059" y="1512463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7" name="直接连接符 66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8" name="文本框 57"/>
            <p:cNvSpPr txBox="1"/>
            <p:nvPr/>
          </p:nvSpPr>
          <p:spPr>
            <a:xfrm>
              <a:off x="4684799" y="1772680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746489" y="177091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317520" y="1771634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2704212" y="2683729"/>
            <a:ext cx="3034534" cy="698702"/>
            <a:chOff x="3980613" y="1629777"/>
            <a:chExt cx="3034534" cy="698702"/>
          </a:xfrm>
        </p:grpSpPr>
        <p:grpSp>
          <p:nvGrpSpPr>
            <p:cNvPr id="118" name="组合 117"/>
            <p:cNvGrpSpPr/>
            <p:nvPr/>
          </p:nvGrpSpPr>
          <p:grpSpPr>
            <a:xfrm>
              <a:off x="3980613" y="1660555"/>
              <a:ext cx="320451" cy="667924"/>
              <a:chOff x="3693235" y="1244649"/>
              <a:chExt cx="336415" cy="667924"/>
            </a:xfrm>
          </p:grpSpPr>
          <p:sp>
            <p:nvSpPr>
              <p:cNvPr id="131" name="文本框 130"/>
              <p:cNvSpPr txBox="1"/>
              <p:nvPr/>
            </p:nvSpPr>
            <p:spPr>
              <a:xfrm>
                <a:off x="3701154" y="1244649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2" name="文本框 131"/>
              <p:cNvSpPr txBox="1"/>
              <p:nvPr/>
            </p:nvSpPr>
            <p:spPr>
              <a:xfrm>
                <a:off x="3693235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3" name="直接连接符 132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9" name="文本框 118"/>
            <p:cNvSpPr txBox="1"/>
            <p:nvPr/>
          </p:nvSpPr>
          <p:spPr>
            <a:xfrm>
              <a:off x="4211960" y="1763684"/>
              <a:ext cx="11837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×4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5011394" y="1649188"/>
              <a:ext cx="759371" cy="667924"/>
              <a:chOff x="3690608" y="1244649"/>
              <a:chExt cx="797205" cy="667924"/>
            </a:xfrm>
          </p:grpSpPr>
          <p:sp>
            <p:nvSpPr>
              <p:cNvPr id="128" name="文本框 127"/>
              <p:cNvSpPr txBox="1"/>
              <p:nvPr/>
            </p:nvSpPr>
            <p:spPr>
              <a:xfrm>
                <a:off x="3701155" y="1244649"/>
                <a:ext cx="7323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9" name="文本框 128"/>
              <p:cNvSpPr txBox="1"/>
              <p:nvPr/>
            </p:nvSpPr>
            <p:spPr>
              <a:xfrm>
                <a:off x="3903828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0" name="直接连接符 129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组合 120"/>
            <p:cNvGrpSpPr/>
            <p:nvPr/>
          </p:nvGrpSpPr>
          <p:grpSpPr>
            <a:xfrm>
              <a:off x="6043740" y="1629777"/>
              <a:ext cx="330222" cy="667924"/>
              <a:chOff x="3664665" y="1244649"/>
              <a:chExt cx="346673" cy="667924"/>
            </a:xfrm>
          </p:grpSpPr>
          <p:sp>
            <p:nvSpPr>
              <p:cNvPr id="125" name="文本框 124"/>
              <p:cNvSpPr txBox="1"/>
              <p:nvPr/>
            </p:nvSpPr>
            <p:spPr>
              <a:xfrm>
                <a:off x="3664665" y="1244649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6" name="文本框 125"/>
              <p:cNvSpPr txBox="1"/>
              <p:nvPr/>
            </p:nvSpPr>
            <p:spPr>
              <a:xfrm>
                <a:off x="3668059" y="1512463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7" name="直接连接符 126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2" name="文本框 121"/>
            <p:cNvSpPr txBox="1"/>
            <p:nvPr/>
          </p:nvSpPr>
          <p:spPr>
            <a:xfrm>
              <a:off x="4684799" y="1772680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5746489" y="1770915"/>
              <a:ext cx="298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6317520" y="1771634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块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)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39630" y="3716172"/>
            <a:ext cx="4246223" cy="667924"/>
            <a:chOff x="2139630" y="3788180"/>
            <a:chExt cx="4246223" cy="667924"/>
          </a:xfrm>
        </p:grpSpPr>
        <p:sp>
          <p:nvSpPr>
            <p:cNvPr id="134" name="TextBox 9"/>
            <p:cNvSpPr txBox="1">
              <a:spLocks noChangeArrowheads="1"/>
            </p:cNvSpPr>
            <p:nvPr/>
          </p:nvSpPr>
          <p:spPr bwMode="auto">
            <a:xfrm>
              <a:off x="2139630" y="3908329"/>
              <a:ext cx="4246223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答：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人吃了   块，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人吃了   块。</a:t>
              </a:r>
            </a:p>
          </p:txBody>
        </p:sp>
        <p:grpSp>
          <p:nvGrpSpPr>
            <p:cNvPr id="135" name="组合 134"/>
            <p:cNvGrpSpPr/>
            <p:nvPr/>
          </p:nvGrpSpPr>
          <p:grpSpPr>
            <a:xfrm>
              <a:off x="3648913" y="3788180"/>
              <a:ext cx="332806" cy="667924"/>
              <a:chOff x="3680262" y="1244649"/>
              <a:chExt cx="349386" cy="667924"/>
            </a:xfrm>
          </p:grpSpPr>
          <p:sp>
            <p:nvSpPr>
              <p:cNvPr id="136" name="文本框 135"/>
              <p:cNvSpPr txBox="1"/>
              <p:nvPr/>
            </p:nvSpPr>
            <p:spPr>
              <a:xfrm>
                <a:off x="3701154" y="1244649"/>
                <a:ext cx="3284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7" name="文本框 136"/>
              <p:cNvSpPr txBox="1"/>
              <p:nvPr/>
            </p:nvSpPr>
            <p:spPr>
              <a:xfrm>
                <a:off x="368026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8" name="直接连接符 137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组合 138"/>
            <p:cNvGrpSpPr/>
            <p:nvPr/>
          </p:nvGrpSpPr>
          <p:grpSpPr>
            <a:xfrm>
              <a:off x="5437844" y="3788180"/>
              <a:ext cx="322771" cy="667924"/>
              <a:chOff x="3675209" y="1244649"/>
              <a:chExt cx="338851" cy="667924"/>
            </a:xfrm>
          </p:grpSpPr>
          <p:sp>
            <p:nvSpPr>
              <p:cNvPr id="140" name="文本框 139"/>
              <p:cNvSpPr txBox="1"/>
              <p:nvPr/>
            </p:nvSpPr>
            <p:spPr>
              <a:xfrm>
                <a:off x="3675209" y="1244649"/>
                <a:ext cx="3284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1" name="文本框 140"/>
              <p:cNvSpPr txBox="1"/>
              <p:nvPr/>
            </p:nvSpPr>
            <p:spPr>
              <a:xfrm>
                <a:off x="3680262" y="1512463"/>
                <a:ext cx="3284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2" name="直接连接符 141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20" name="Text Box 54"/>
          <p:cNvSpPr txBox="1">
            <a:spLocks noChangeArrowheads="1"/>
          </p:cNvSpPr>
          <p:nvPr/>
        </p:nvSpPr>
        <p:spPr bwMode="auto">
          <a:xfrm>
            <a:off x="3168254" y="2193131"/>
            <a:ext cx="21550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1050">
              <a:latin typeface="+mn-ea"/>
              <a:ea typeface="+mn-ea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  <p:sp>
        <p:nvSpPr>
          <p:cNvPr id="12" name="矩形 11"/>
          <p:cNvSpPr/>
          <p:nvPr/>
        </p:nvSpPr>
        <p:spPr>
          <a:xfrm>
            <a:off x="1043608" y="1947485"/>
            <a:ext cx="6889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分数乘整数的意义与整数乘法的意义相同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表示求几个相同加数的和的简便运算(或表示某个分数的整数倍)。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22035" y="3108905"/>
            <a:ext cx="66909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分数乘整数，用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分数的分子和整数相乘的积作分子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分母不变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B2FEF9B-F2AE-4A05-B8AE-B684998A38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C27CA800-FE01-49AC-ADBC-961E0E4C8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15616" y="3795886"/>
            <a:ext cx="7056784" cy="903047"/>
            <a:chOff x="1646206" y="3969931"/>
            <a:chExt cx="6094146" cy="903047"/>
          </a:xfrm>
          <a:noFill/>
        </p:grpSpPr>
        <p:sp>
          <p:nvSpPr>
            <p:cNvPr id="22" name="流程图: 可选过程 21"/>
            <p:cNvSpPr/>
            <p:nvPr/>
          </p:nvSpPr>
          <p:spPr>
            <a:xfrm>
              <a:off x="1646206" y="3969931"/>
              <a:ext cx="5950130" cy="568345"/>
            </a:xfrm>
            <a:prstGeom prst="flowChartAlternateProcess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692466" y="4041981"/>
              <a:ext cx="6047886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整数乘法的意义:求几个相同加数的和的简便运算。        </a:t>
              </a:r>
            </a:p>
          </p:txBody>
        </p:sp>
      </p:grp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061078" y="2123018"/>
            <a:ext cx="55991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12＋12＋12＋12＋12   或   12×5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29816" y="2688435"/>
            <a:ext cx="25205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(2)3个14是多少？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893658" y="3274571"/>
            <a:ext cx="4686454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5F5F5F"/>
              </a:buClr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14＋14＋14   或   14×3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611560" y="987574"/>
            <a:ext cx="367240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根据题意列出算式：</a:t>
            </a:r>
          </a:p>
        </p:txBody>
      </p:sp>
      <p:sp>
        <p:nvSpPr>
          <p:cNvPr id="2" name="矩形 1"/>
          <p:cNvSpPr/>
          <p:nvPr/>
        </p:nvSpPr>
        <p:spPr>
          <a:xfrm>
            <a:off x="629816" y="1557601"/>
            <a:ext cx="24929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(1)5个12是多少？</a:t>
            </a:r>
          </a:p>
        </p:txBody>
      </p:sp>
      <p:sp>
        <p:nvSpPr>
          <p:cNvPr id="2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/>
      <p:bldP spid="18" grpId="0" bldLvl="0"/>
      <p:bldP spid="19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19672" y="3147814"/>
            <a:ext cx="6048672" cy="568345"/>
            <a:chOff x="1636018" y="3837575"/>
            <a:chExt cx="6048672" cy="568345"/>
          </a:xfrm>
          <a:noFill/>
        </p:grpSpPr>
        <p:sp>
          <p:nvSpPr>
            <p:cNvPr id="44" name="流程图: 可选过程 43"/>
            <p:cNvSpPr/>
            <p:nvPr/>
          </p:nvSpPr>
          <p:spPr>
            <a:xfrm>
              <a:off x="1636018" y="3837575"/>
              <a:ext cx="5950130" cy="568345"/>
            </a:xfrm>
            <a:prstGeom prst="flowChartAlternateProcess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Text Box 26"/>
            <p:cNvSpPr txBox="1">
              <a:spLocks noChangeArrowheads="1"/>
            </p:cNvSpPr>
            <p:nvPr/>
          </p:nvSpPr>
          <p:spPr bwMode="auto">
            <a:xfrm>
              <a:off x="1780034" y="3837575"/>
              <a:ext cx="5904656" cy="4616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同分母分数相加：分母不变，分子相加。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317012" y="771550"/>
            <a:ext cx="386400" cy="883260"/>
            <a:chOff x="3690608" y="1163528"/>
            <a:chExt cx="386400" cy="883260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3711202" y="1163528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704546" y="1523568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66923" y="771550"/>
            <a:ext cx="386400" cy="883260"/>
            <a:chOff x="3690608" y="1163528"/>
            <a:chExt cx="386400" cy="883260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文本框 50"/>
            <p:cNvSpPr txBox="1"/>
            <p:nvPr/>
          </p:nvSpPr>
          <p:spPr>
            <a:xfrm>
              <a:off x="3711202" y="1163528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704546" y="1523568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95298" y="771550"/>
            <a:ext cx="390380" cy="895138"/>
            <a:chOff x="3690608" y="1151650"/>
            <a:chExt cx="390380" cy="895138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3715182" y="1151650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704546" y="1523568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2600956" y="995523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138822" y="998868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66551" y="771803"/>
            <a:ext cx="1559287" cy="895186"/>
            <a:chOff x="3666551" y="1214755"/>
            <a:chExt cx="1559287" cy="895186"/>
          </a:xfrm>
        </p:grpSpPr>
        <p:grpSp>
          <p:nvGrpSpPr>
            <p:cNvPr id="57" name="组合 56"/>
            <p:cNvGrpSpPr/>
            <p:nvPr/>
          </p:nvGrpSpPr>
          <p:grpSpPr>
            <a:xfrm>
              <a:off x="4061868" y="1214755"/>
              <a:ext cx="388360" cy="895186"/>
              <a:chOff x="3684532" y="1144617"/>
              <a:chExt cx="388360" cy="895186"/>
            </a:xfrm>
          </p:grpSpPr>
          <p:cxnSp>
            <p:nvCxnSpPr>
              <p:cNvPr id="58" name="直接连接符 57"/>
              <p:cNvCxnSpPr/>
              <p:nvPr/>
            </p:nvCxnSpPr>
            <p:spPr>
              <a:xfrm>
                <a:off x="3729918" y="1595829"/>
                <a:ext cx="320730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9" name="文本框 58"/>
              <p:cNvSpPr txBox="1"/>
              <p:nvPr/>
            </p:nvSpPr>
            <p:spPr>
              <a:xfrm>
                <a:off x="3684532" y="1144617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3707086" y="1516583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80" name="文本框 79"/>
            <p:cNvSpPr txBox="1"/>
            <p:nvPr/>
          </p:nvSpPr>
          <p:spPr>
            <a:xfrm>
              <a:off x="3666551" y="1383397"/>
              <a:ext cx="5453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372093" y="1394852"/>
              <a:ext cx="5453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4860032" y="1436672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195736" y="1707654"/>
            <a:ext cx="546945" cy="916683"/>
            <a:chOff x="3554714" y="1130105"/>
            <a:chExt cx="546945" cy="916683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4" name="文本框 83"/>
            <p:cNvSpPr txBox="1"/>
            <p:nvPr/>
          </p:nvSpPr>
          <p:spPr>
            <a:xfrm>
              <a:off x="3711202" y="1130105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3554714" y="1523568"/>
              <a:ext cx="54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771800" y="1707654"/>
            <a:ext cx="546945" cy="936104"/>
            <a:chOff x="3580867" y="1130105"/>
            <a:chExt cx="546945" cy="936104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文本框 87"/>
            <p:cNvSpPr txBox="1"/>
            <p:nvPr/>
          </p:nvSpPr>
          <p:spPr>
            <a:xfrm>
              <a:off x="3711202" y="1130105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3580867" y="1542989"/>
              <a:ext cx="54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347864" y="1707654"/>
            <a:ext cx="546945" cy="955268"/>
            <a:chOff x="3580574" y="1038676"/>
            <a:chExt cx="546945" cy="955268"/>
          </a:xfrm>
        </p:grpSpPr>
        <p:cxnSp>
          <p:nvCxnSpPr>
            <p:cNvPr id="91" name="直接连接符 90"/>
            <p:cNvCxnSpPr/>
            <p:nvPr/>
          </p:nvCxnSpPr>
          <p:spPr>
            <a:xfrm>
              <a:off x="3690608" y="1542732"/>
              <a:ext cx="32073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2" name="文本框 91"/>
            <p:cNvSpPr txBox="1"/>
            <p:nvPr/>
          </p:nvSpPr>
          <p:spPr>
            <a:xfrm>
              <a:off x="3724590" y="1038676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3580574" y="1470724"/>
              <a:ext cx="5469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2615574" y="1962069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3163168" y="1965414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86884" y="1707654"/>
            <a:ext cx="928005" cy="955268"/>
            <a:chOff x="3669023" y="2169770"/>
            <a:chExt cx="928005" cy="955268"/>
          </a:xfrm>
        </p:grpSpPr>
        <p:grpSp>
          <p:nvGrpSpPr>
            <p:cNvPr id="94" name="组合 93"/>
            <p:cNvGrpSpPr/>
            <p:nvPr/>
          </p:nvGrpSpPr>
          <p:grpSpPr>
            <a:xfrm>
              <a:off x="4050083" y="2169770"/>
              <a:ext cx="546945" cy="955268"/>
              <a:chOff x="3675990" y="1130105"/>
              <a:chExt cx="546945" cy="955268"/>
            </a:xfrm>
          </p:grpSpPr>
          <p:cxnSp>
            <p:nvCxnSpPr>
              <p:cNvPr id="95" name="直接连接符 94"/>
              <p:cNvCxnSpPr/>
              <p:nvPr/>
            </p:nvCxnSpPr>
            <p:spPr>
              <a:xfrm>
                <a:off x="3787308" y="1634161"/>
                <a:ext cx="320730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6" name="文本框 95"/>
              <p:cNvSpPr txBox="1"/>
              <p:nvPr/>
            </p:nvSpPr>
            <p:spPr>
              <a:xfrm>
                <a:off x="3820006" y="1130105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3675990" y="1562153"/>
                <a:ext cx="54694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10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00" name="文本框 99"/>
            <p:cNvSpPr txBox="1"/>
            <p:nvPr/>
          </p:nvSpPr>
          <p:spPr>
            <a:xfrm>
              <a:off x="3669023" y="2422145"/>
              <a:ext cx="5453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22"/>
          <p:cNvSpPr>
            <a:spLocks noChangeArrowheads="1"/>
          </p:cNvSpPr>
          <p:nvPr/>
        </p:nvSpPr>
        <p:spPr bwMode="auto">
          <a:xfrm>
            <a:off x="9732633" y="5592738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3" name="TextBox 7"/>
          <p:cNvSpPr txBox="1">
            <a:spLocks noChangeArrowheads="1"/>
          </p:cNvSpPr>
          <p:nvPr/>
        </p:nvSpPr>
        <p:spPr bwMode="auto">
          <a:xfrm>
            <a:off x="539552" y="915566"/>
            <a:ext cx="7920880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  占整张纸条的  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   占整张纸条的几分之几？</a:t>
            </a:r>
          </a:p>
        </p:txBody>
      </p:sp>
      <p:pic>
        <p:nvPicPr>
          <p:cNvPr id="34" name="图片 8" descr="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867" y="987574"/>
            <a:ext cx="421804" cy="47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11" descr="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01087"/>
            <a:ext cx="476250" cy="47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图片 58" descr="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704" y="1995686"/>
            <a:ext cx="608387" cy="54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图片 59" descr="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899" y="1995686"/>
            <a:ext cx="608387" cy="54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图片 60" descr="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298" y="1998445"/>
            <a:ext cx="608388" cy="54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矩形 61"/>
          <p:cNvSpPr>
            <a:spLocks noChangeArrowheads="1"/>
          </p:cNvSpPr>
          <p:nvPr/>
        </p:nvSpPr>
        <p:spPr bwMode="auto">
          <a:xfrm>
            <a:off x="3699050" y="2048113"/>
            <a:ext cx="2508711" cy="44885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2" name="直接连接符 62"/>
          <p:cNvCxnSpPr>
            <a:cxnSpLocks noChangeShapeType="1"/>
          </p:cNvCxnSpPr>
          <p:nvPr/>
        </p:nvCxnSpPr>
        <p:spPr bwMode="auto">
          <a:xfrm>
            <a:off x="4196730" y="2044434"/>
            <a:ext cx="0" cy="458973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直接连接符 63"/>
          <p:cNvCxnSpPr>
            <a:cxnSpLocks noChangeShapeType="1"/>
          </p:cNvCxnSpPr>
          <p:nvPr/>
        </p:nvCxnSpPr>
        <p:spPr bwMode="auto">
          <a:xfrm>
            <a:off x="4694409" y="2044434"/>
            <a:ext cx="0" cy="458973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直接连接符 64"/>
          <p:cNvCxnSpPr>
            <a:cxnSpLocks noChangeShapeType="1"/>
          </p:cNvCxnSpPr>
          <p:nvPr/>
        </p:nvCxnSpPr>
        <p:spPr bwMode="auto">
          <a:xfrm>
            <a:off x="5201230" y="2044434"/>
            <a:ext cx="0" cy="458973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直接连接符 65"/>
          <p:cNvCxnSpPr>
            <a:cxnSpLocks noChangeShapeType="1"/>
          </p:cNvCxnSpPr>
          <p:nvPr/>
        </p:nvCxnSpPr>
        <p:spPr bwMode="auto">
          <a:xfrm>
            <a:off x="5706019" y="2044434"/>
            <a:ext cx="0" cy="458973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1" name="组合 80"/>
          <p:cNvGrpSpPr/>
          <p:nvPr/>
        </p:nvGrpSpPr>
        <p:grpSpPr>
          <a:xfrm>
            <a:off x="3688200" y="771550"/>
            <a:ext cx="379744" cy="864096"/>
            <a:chOff x="3690608" y="1171587"/>
            <a:chExt cx="379744" cy="864096"/>
          </a:xfrm>
        </p:grpSpPr>
        <p:sp>
          <p:nvSpPr>
            <p:cNvPr id="18" name="文本框 17"/>
            <p:cNvSpPr txBox="1"/>
            <p:nvPr/>
          </p:nvSpPr>
          <p:spPr>
            <a:xfrm>
              <a:off x="3701154" y="1171587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704546" y="1512463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云形标注 5"/>
          <p:cNvSpPr>
            <a:spLocks noChangeArrowheads="1"/>
          </p:cNvSpPr>
          <p:nvPr/>
        </p:nvSpPr>
        <p:spPr bwMode="auto">
          <a:xfrm>
            <a:off x="3618463" y="2954449"/>
            <a:ext cx="2590762" cy="1093413"/>
          </a:xfrm>
          <a:prstGeom prst="cloudCallout">
            <a:avLst>
              <a:gd name="adj1" fmla="val -75206"/>
              <a:gd name="adj2" fmla="val -43264"/>
            </a:avLst>
          </a:prstGeom>
          <a:noFill/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5" name="图片 8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5023" t="7401" r="15002" b="8525"/>
          <a:stretch>
            <a:fillRect/>
          </a:stretch>
        </p:blipFill>
        <p:spPr>
          <a:xfrm flipH="1">
            <a:off x="2051720" y="2128749"/>
            <a:ext cx="858008" cy="142726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923928" y="3070033"/>
            <a:ext cx="2160240" cy="667924"/>
            <a:chOff x="2573972" y="3639393"/>
            <a:chExt cx="2160240" cy="667924"/>
          </a:xfrm>
        </p:grpSpPr>
        <p:sp>
          <p:nvSpPr>
            <p:cNvPr id="35" name="TextBox 7"/>
            <p:cNvSpPr txBox="1">
              <a:spLocks noChangeArrowheads="1"/>
            </p:cNvSpPr>
            <p:nvPr/>
          </p:nvSpPr>
          <p:spPr bwMode="auto">
            <a:xfrm>
              <a:off x="2573972" y="3727134"/>
              <a:ext cx="2160240" cy="570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   是  。</a:t>
              </a: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3217786" y="3639393"/>
              <a:ext cx="326844" cy="667924"/>
              <a:chOff x="3690608" y="1244649"/>
              <a:chExt cx="326844" cy="667924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44"/>
            <p:cNvGrpSpPr/>
            <p:nvPr/>
          </p:nvGrpSpPr>
          <p:grpSpPr>
            <a:xfrm>
              <a:off x="3829342" y="3639393"/>
              <a:ext cx="326844" cy="667924"/>
              <a:chOff x="3690608" y="1244649"/>
              <a:chExt cx="326844" cy="667924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4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395536" y="278990"/>
            <a:ext cx="797669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   占整张纸条的   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   占整张纸条的几分之几？</a:t>
            </a:r>
          </a:p>
        </p:txBody>
      </p:sp>
      <p:pic>
        <p:nvPicPr>
          <p:cNvPr id="30" name="图片 8" descr="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2" y="373399"/>
            <a:ext cx="493810" cy="47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11" descr="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3615"/>
            <a:ext cx="557551" cy="47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组合 40"/>
          <p:cNvGrpSpPr/>
          <p:nvPr/>
        </p:nvGrpSpPr>
        <p:grpSpPr>
          <a:xfrm>
            <a:off x="3763607" y="195486"/>
            <a:ext cx="448353" cy="811252"/>
            <a:chOff x="3687377" y="1172641"/>
            <a:chExt cx="382975" cy="811252"/>
          </a:xfrm>
        </p:grpSpPr>
        <p:sp>
          <p:nvSpPr>
            <p:cNvPr id="42" name="文本框 41"/>
            <p:cNvSpPr txBox="1"/>
            <p:nvPr/>
          </p:nvSpPr>
          <p:spPr>
            <a:xfrm>
              <a:off x="3687377" y="1172641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704546" y="1460673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3779912" y="1929216"/>
            <a:ext cx="3502165" cy="1721656"/>
            <a:chOff x="4022163" y="2634260"/>
            <a:chExt cx="3502165" cy="1721656"/>
          </a:xfrm>
          <a:noFill/>
        </p:grpSpPr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04144" y="2634260"/>
              <a:ext cx="1120184" cy="1461659"/>
            </a:xfrm>
            <a:prstGeom prst="rect">
              <a:avLst/>
            </a:prstGeom>
            <a:grpFill/>
          </p:spPr>
        </p:pic>
        <p:sp>
          <p:nvSpPr>
            <p:cNvPr id="27" name="云形标注 5"/>
            <p:cNvSpPr>
              <a:spLocks noChangeArrowheads="1"/>
            </p:cNvSpPr>
            <p:nvPr/>
          </p:nvSpPr>
          <p:spPr bwMode="auto">
            <a:xfrm>
              <a:off x="4026879" y="3419812"/>
              <a:ext cx="2060676" cy="936104"/>
            </a:xfrm>
            <a:prstGeom prst="cloudCallout">
              <a:avLst>
                <a:gd name="adj1" fmla="val 75664"/>
                <a:gd name="adj2" fmla="val -34687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TextBox 7"/>
            <p:cNvSpPr txBox="1">
              <a:spLocks noChangeArrowheads="1"/>
            </p:cNvSpPr>
            <p:nvPr/>
          </p:nvSpPr>
          <p:spPr bwMode="auto">
            <a:xfrm>
              <a:off x="4022163" y="3564826"/>
              <a:ext cx="2160240" cy="5724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我用加法计算。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89669" y="1347614"/>
            <a:ext cx="1444088" cy="869376"/>
            <a:chOff x="2831920" y="2196674"/>
            <a:chExt cx="1444088" cy="869376"/>
          </a:xfrm>
        </p:grpSpPr>
        <p:grpSp>
          <p:nvGrpSpPr>
            <p:cNvPr id="101" name="组合 100"/>
            <p:cNvGrpSpPr/>
            <p:nvPr/>
          </p:nvGrpSpPr>
          <p:grpSpPr>
            <a:xfrm>
              <a:off x="2831920" y="2196674"/>
              <a:ext cx="379744" cy="864952"/>
              <a:chOff x="3690608" y="1170731"/>
              <a:chExt cx="379744" cy="864952"/>
            </a:xfrm>
          </p:grpSpPr>
          <p:sp>
            <p:nvSpPr>
              <p:cNvPr id="102" name="文本框 101"/>
              <p:cNvSpPr txBox="1"/>
              <p:nvPr/>
            </p:nvSpPr>
            <p:spPr>
              <a:xfrm>
                <a:off x="3701154" y="1170731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3704546" y="1512463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4" name="直接连接符 103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组合 104"/>
            <p:cNvGrpSpPr/>
            <p:nvPr/>
          </p:nvGrpSpPr>
          <p:grpSpPr>
            <a:xfrm>
              <a:off x="3367208" y="2196674"/>
              <a:ext cx="379744" cy="869376"/>
              <a:chOff x="3690608" y="1166307"/>
              <a:chExt cx="379744" cy="869376"/>
            </a:xfrm>
          </p:grpSpPr>
          <p:sp>
            <p:nvSpPr>
              <p:cNvPr id="106" name="文本框 105"/>
              <p:cNvSpPr txBox="1"/>
              <p:nvPr/>
            </p:nvSpPr>
            <p:spPr>
              <a:xfrm>
                <a:off x="3701154" y="1166307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7" name="文本框 106"/>
              <p:cNvSpPr txBox="1"/>
              <p:nvPr/>
            </p:nvSpPr>
            <p:spPr>
              <a:xfrm>
                <a:off x="3704546" y="1512463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8" name="直接连接符 107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组合 108"/>
            <p:cNvGrpSpPr/>
            <p:nvPr/>
          </p:nvGrpSpPr>
          <p:grpSpPr>
            <a:xfrm>
              <a:off x="3896264" y="2196674"/>
              <a:ext cx="379744" cy="863042"/>
              <a:chOff x="3690608" y="1172641"/>
              <a:chExt cx="379744" cy="863042"/>
            </a:xfrm>
          </p:grpSpPr>
          <p:sp>
            <p:nvSpPr>
              <p:cNvPr id="110" name="文本框 109"/>
              <p:cNvSpPr txBox="1"/>
              <p:nvPr/>
            </p:nvSpPr>
            <p:spPr>
              <a:xfrm>
                <a:off x="3701154" y="1172641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3704546" y="1512463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6" name="直接连接符 11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8" name="文本框 117"/>
            <p:cNvSpPr txBox="1"/>
            <p:nvPr/>
          </p:nvSpPr>
          <p:spPr>
            <a:xfrm>
              <a:off x="3091045" y="2370450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1" name="文本框 120"/>
            <p:cNvSpPr txBox="1"/>
            <p:nvPr/>
          </p:nvSpPr>
          <p:spPr>
            <a:xfrm>
              <a:off x="3630545" y="2375083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95736" y="1995686"/>
            <a:ext cx="1378395" cy="859733"/>
            <a:chOff x="2437987" y="2844746"/>
            <a:chExt cx="1378395" cy="859733"/>
          </a:xfrm>
        </p:grpSpPr>
        <p:grpSp>
          <p:nvGrpSpPr>
            <p:cNvPr id="126" name="组合 125"/>
            <p:cNvGrpSpPr/>
            <p:nvPr/>
          </p:nvGrpSpPr>
          <p:grpSpPr>
            <a:xfrm>
              <a:off x="2726019" y="2844746"/>
              <a:ext cx="1090363" cy="859733"/>
              <a:chOff x="3599251" y="1175950"/>
              <a:chExt cx="1090363" cy="859733"/>
            </a:xfrm>
          </p:grpSpPr>
          <p:sp>
            <p:nvSpPr>
              <p:cNvPr id="127" name="文本框 126"/>
              <p:cNvSpPr txBox="1"/>
              <p:nvPr/>
            </p:nvSpPr>
            <p:spPr>
              <a:xfrm>
                <a:off x="3599251" y="1175950"/>
                <a:ext cx="10903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1+1+1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3951971" y="1512463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9" name="直接连接符 128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/>
          </p:nvSpPr>
          <p:spPr>
            <a:xfrm>
              <a:off x="2437987" y="2988762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12953" y="2571750"/>
            <a:ext cx="747636" cy="890154"/>
            <a:chOff x="2455204" y="3420810"/>
            <a:chExt cx="747636" cy="890154"/>
          </a:xfrm>
        </p:grpSpPr>
        <p:grpSp>
          <p:nvGrpSpPr>
            <p:cNvPr id="130" name="组合 129"/>
            <p:cNvGrpSpPr/>
            <p:nvPr/>
          </p:nvGrpSpPr>
          <p:grpSpPr>
            <a:xfrm>
              <a:off x="2823096" y="3420810"/>
              <a:ext cx="379744" cy="890154"/>
              <a:chOff x="3690608" y="1145529"/>
              <a:chExt cx="379744" cy="890154"/>
            </a:xfrm>
          </p:grpSpPr>
          <p:sp>
            <p:nvSpPr>
              <p:cNvPr id="131" name="文本框 130"/>
              <p:cNvSpPr txBox="1"/>
              <p:nvPr/>
            </p:nvSpPr>
            <p:spPr>
              <a:xfrm>
                <a:off x="3701154" y="1145529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2" name="文本框 131"/>
              <p:cNvSpPr txBox="1"/>
              <p:nvPr/>
            </p:nvSpPr>
            <p:spPr>
              <a:xfrm>
                <a:off x="3704546" y="1512463"/>
                <a:ext cx="36580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3" name="直接连接符 132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4" name="文本框 133"/>
            <p:cNvSpPr txBox="1"/>
            <p:nvPr/>
          </p:nvSpPr>
          <p:spPr>
            <a:xfrm>
              <a:off x="2455204" y="3545662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112098" y="2118827"/>
            <a:ext cx="1103479" cy="667924"/>
            <a:chOff x="4422472" y="2810154"/>
            <a:chExt cx="1103479" cy="667924"/>
          </a:xfrm>
        </p:grpSpPr>
        <p:grpSp>
          <p:nvGrpSpPr>
            <p:cNvPr id="126" name="组合 125"/>
            <p:cNvGrpSpPr/>
            <p:nvPr/>
          </p:nvGrpSpPr>
          <p:grpSpPr>
            <a:xfrm>
              <a:off x="4728746" y="2810154"/>
              <a:ext cx="797205" cy="667924"/>
              <a:chOff x="3690608" y="1244649"/>
              <a:chExt cx="797205" cy="667924"/>
            </a:xfrm>
          </p:grpSpPr>
          <p:sp>
            <p:nvSpPr>
              <p:cNvPr id="127" name="文本框 126"/>
              <p:cNvSpPr txBox="1"/>
              <p:nvPr/>
            </p:nvSpPr>
            <p:spPr>
              <a:xfrm>
                <a:off x="3701154" y="1244649"/>
                <a:ext cx="6976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1×3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8" name="文本框 127"/>
              <p:cNvSpPr txBox="1"/>
              <p:nvPr/>
            </p:nvSpPr>
            <p:spPr>
              <a:xfrm>
                <a:off x="3887615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9" name="直接连接符 128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/>
          </p:nvSpPr>
          <p:spPr>
            <a:xfrm>
              <a:off x="4422472" y="295924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116200" y="2698952"/>
            <a:ext cx="634736" cy="667924"/>
            <a:chOff x="4426574" y="3390279"/>
            <a:chExt cx="634736" cy="667924"/>
          </a:xfrm>
        </p:grpSpPr>
        <p:grpSp>
          <p:nvGrpSpPr>
            <p:cNvPr id="130" name="组合 129"/>
            <p:cNvGrpSpPr/>
            <p:nvPr/>
          </p:nvGrpSpPr>
          <p:grpSpPr>
            <a:xfrm>
              <a:off x="4734466" y="3390279"/>
              <a:ext cx="326844" cy="667924"/>
              <a:chOff x="3690608" y="1244649"/>
              <a:chExt cx="326844" cy="667924"/>
            </a:xfrm>
          </p:grpSpPr>
          <p:sp>
            <p:nvSpPr>
              <p:cNvPr id="131" name="文本框 130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2" name="文本框 131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3" name="直接连接符 132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4" name="文本框 133"/>
            <p:cNvSpPr txBox="1"/>
            <p:nvPr/>
          </p:nvSpPr>
          <p:spPr>
            <a:xfrm>
              <a:off x="4426574" y="353936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31640" y="1453421"/>
            <a:ext cx="1795156" cy="1980727"/>
            <a:chOff x="1763688" y="2144748"/>
            <a:chExt cx="1795156" cy="1980727"/>
          </a:xfrm>
        </p:grpSpPr>
        <p:grpSp>
          <p:nvGrpSpPr>
            <p:cNvPr id="65" name="组合 64"/>
            <p:cNvGrpSpPr/>
            <p:nvPr/>
          </p:nvGrpSpPr>
          <p:grpSpPr>
            <a:xfrm>
              <a:off x="2140404" y="2146658"/>
              <a:ext cx="354096" cy="729479"/>
              <a:chOff x="3690608" y="1244649"/>
              <a:chExt cx="354096" cy="729479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3701154" y="1244649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3704546" y="1512463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2675692" y="2151082"/>
              <a:ext cx="354096" cy="729479"/>
              <a:chOff x="3690608" y="1244649"/>
              <a:chExt cx="354096" cy="729479"/>
            </a:xfrm>
          </p:grpSpPr>
          <p:sp>
            <p:nvSpPr>
              <p:cNvPr id="70" name="文本框 69"/>
              <p:cNvSpPr txBox="1"/>
              <p:nvPr/>
            </p:nvSpPr>
            <p:spPr>
              <a:xfrm>
                <a:off x="3701154" y="1244649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3704546" y="1512463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组合 72"/>
            <p:cNvGrpSpPr/>
            <p:nvPr/>
          </p:nvGrpSpPr>
          <p:grpSpPr>
            <a:xfrm>
              <a:off x="3204748" y="2144748"/>
              <a:ext cx="354096" cy="729479"/>
              <a:chOff x="3690608" y="1244649"/>
              <a:chExt cx="354096" cy="729479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3701154" y="1244649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3704546" y="1512463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6" name="直接连接符 7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7" name="文本框 76"/>
            <p:cNvSpPr txBox="1"/>
            <p:nvPr/>
          </p:nvSpPr>
          <p:spPr>
            <a:xfrm>
              <a:off x="2399529" y="2246516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2939029" y="2251149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2125860" y="2789511"/>
              <a:ext cx="972669" cy="729479"/>
              <a:chOff x="3690608" y="1244649"/>
              <a:chExt cx="972669" cy="729479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3701154" y="1244649"/>
                <a:ext cx="9621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1+1+1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3951971" y="1512463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2" name="直接连接符 81"/>
              <p:cNvCxnSpPr/>
              <p:nvPr/>
            </p:nvCxnSpPr>
            <p:spPr>
              <a:xfrm>
                <a:off x="3690608" y="1593793"/>
                <a:ext cx="797205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/>
            <p:cNvGrpSpPr/>
            <p:nvPr/>
          </p:nvGrpSpPr>
          <p:grpSpPr>
            <a:xfrm>
              <a:off x="2131580" y="3395996"/>
              <a:ext cx="354096" cy="729479"/>
              <a:chOff x="3690608" y="1244649"/>
              <a:chExt cx="354096" cy="729479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3701154" y="1244649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3704546" y="1512463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6" name="直接连接符 8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7" name="文本框 86"/>
            <p:cNvSpPr txBox="1"/>
            <p:nvPr/>
          </p:nvSpPr>
          <p:spPr>
            <a:xfrm>
              <a:off x="1767987" y="2938600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763688" y="3545085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=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9" name="右箭头 40"/>
          <p:cNvSpPr>
            <a:spLocks noChangeArrowheads="1"/>
          </p:cNvSpPr>
          <p:nvPr/>
        </p:nvSpPr>
        <p:spPr bwMode="auto">
          <a:xfrm>
            <a:off x="3335114" y="1751378"/>
            <a:ext cx="744537" cy="179388"/>
          </a:xfrm>
          <a:prstGeom prst="rightArrow">
            <a:avLst>
              <a:gd name="adj1" fmla="val 50000"/>
              <a:gd name="adj2" fmla="val 49978"/>
            </a:avLst>
          </a:prstGeom>
          <a:solidFill>
            <a:srgbClr val="FF0000"/>
          </a:solidFill>
          <a:ln w="25400">
            <a:solidFill>
              <a:srgbClr val="FF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90" name="右箭头 43"/>
          <p:cNvSpPr>
            <a:spLocks noChangeArrowheads="1"/>
          </p:cNvSpPr>
          <p:nvPr/>
        </p:nvSpPr>
        <p:spPr bwMode="auto">
          <a:xfrm>
            <a:off x="3322553" y="2319107"/>
            <a:ext cx="742950" cy="180975"/>
          </a:xfrm>
          <a:prstGeom prst="rightArrow">
            <a:avLst>
              <a:gd name="adj1" fmla="val 50000"/>
              <a:gd name="adj2" fmla="val 49985"/>
            </a:avLst>
          </a:prstGeom>
          <a:solidFill>
            <a:srgbClr val="FF0000"/>
          </a:solidFill>
          <a:ln w="25400">
            <a:solidFill>
              <a:srgbClr val="FF0000"/>
            </a:solidFill>
            <a:miter lim="800000"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441306" y="1450903"/>
            <a:ext cx="2052568" cy="670442"/>
            <a:chOff x="4751680" y="2142230"/>
            <a:chExt cx="2052568" cy="670442"/>
          </a:xfrm>
        </p:grpSpPr>
        <p:grpSp>
          <p:nvGrpSpPr>
            <p:cNvPr id="101" name="组合 100"/>
            <p:cNvGrpSpPr/>
            <p:nvPr/>
          </p:nvGrpSpPr>
          <p:grpSpPr>
            <a:xfrm>
              <a:off x="4751680" y="2144748"/>
              <a:ext cx="326844" cy="667924"/>
              <a:chOff x="3690608" y="1244649"/>
              <a:chExt cx="326844" cy="667924"/>
            </a:xfrm>
          </p:grpSpPr>
          <p:sp>
            <p:nvSpPr>
              <p:cNvPr id="102" name="文本框 101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4" name="直接连接符 103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6" name="文本框 105"/>
            <p:cNvSpPr txBox="1"/>
            <p:nvPr/>
          </p:nvSpPr>
          <p:spPr>
            <a:xfrm>
              <a:off x="5261694" y="232123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4954890" y="2287190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5417878" y="2142230"/>
              <a:ext cx="1386370" cy="667924"/>
              <a:chOff x="5580112" y="2335874"/>
              <a:chExt cx="1386370" cy="667924"/>
            </a:xfrm>
          </p:grpSpPr>
          <p:grpSp>
            <p:nvGrpSpPr>
              <p:cNvPr id="91" name="组合 90"/>
              <p:cNvGrpSpPr/>
              <p:nvPr/>
            </p:nvGrpSpPr>
            <p:grpSpPr>
              <a:xfrm>
                <a:off x="6288938" y="2335874"/>
                <a:ext cx="326844" cy="667924"/>
                <a:chOff x="3690608" y="1244649"/>
                <a:chExt cx="326844" cy="667924"/>
              </a:xfrm>
            </p:grpSpPr>
            <p:sp>
              <p:nvSpPr>
                <p:cNvPr id="92" name="文本框 91"/>
                <p:cNvSpPr txBox="1"/>
                <p:nvPr/>
              </p:nvSpPr>
              <p:spPr>
                <a:xfrm>
                  <a:off x="3701154" y="1244649"/>
                  <a:ext cx="31290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1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3" name="文本框 92"/>
                <p:cNvSpPr txBox="1"/>
                <p:nvPr/>
              </p:nvSpPr>
              <p:spPr>
                <a:xfrm>
                  <a:off x="3704546" y="1512463"/>
                  <a:ext cx="31290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5</a:t>
                  </a:r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cxnSp>
              <p:nvCxnSpPr>
                <p:cNvPr id="94" name="直接连接符 93"/>
                <p:cNvCxnSpPr/>
                <p:nvPr/>
              </p:nvCxnSpPr>
              <p:spPr>
                <a:xfrm>
                  <a:off x="3690608" y="1593793"/>
                  <a:ext cx="32073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5" name="文本框 94"/>
              <p:cNvSpPr txBox="1"/>
              <p:nvPr/>
            </p:nvSpPr>
            <p:spPr>
              <a:xfrm>
                <a:off x="5951765" y="2477958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×</a:t>
                </a:r>
                <a:endPara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5580112" y="2527987"/>
                <a:ext cx="56938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6525336" y="2517668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296567" y="3714038"/>
            <a:ext cx="4481055" cy="1091305"/>
            <a:chOff x="1642014" y="3956359"/>
            <a:chExt cx="3810936" cy="1091305"/>
          </a:xfrm>
        </p:grpSpPr>
        <p:sp>
          <p:nvSpPr>
            <p:cNvPr id="98" name="TextBox 7"/>
            <p:cNvSpPr txBox="1">
              <a:spLocks noChangeArrowheads="1"/>
            </p:cNvSpPr>
            <p:nvPr/>
          </p:nvSpPr>
          <p:spPr bwMode="auto">
            <a:xfrm>
              <a:off x="1642014" y="4063164"/>
              <a:ext cx="3810936" cy="98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答：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3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   占整张纸条的   。</a:t>
              </a: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4690895" y="3956359"/>
              <a:ext cx="383076" cy="729479"/>
              <a:chOff x="3714036" y="1244649"/>
              <a:chExt cx="383076" cy="729479"/>
            </a:xfrm>
          </p:grpSpPr>
          <p:sp>
            <p:nvSpPr>
              <p:cNvPr id="117" name="文本框 116"/>
              <p:cNvSpPr txBox="1"/>
              <p:nvPr/>
            </p:nvSpPr>
            <p:spPr>
              <a:xfrm>
                <a:off x="3758558" y="1244649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3756962" y="1512463"/>
                <a:ext cx="3385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3714036" y="1627528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122" name="图片 11" descr="1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3277" y="4059030"/>
              <a:ext cx="476250" cy="470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5587778" y="1650958"/>
            <a:ext cx="2678294" cy="2497577"/>
            <a:chOff x="5242414" y="2038941"/>
            <a:chExt cx="2678294" cy="2497577"/>
          </a:xfrm>
          <a:noFill/>
        </p:grpSpPr>
        <p:sp>
          <p:nvSpPr>
            <p:cNvPr id="27" name="云形标注 5"/>
            <p:cNvSpPr>
              <a:spLocks noChangeArrowheads="1"/>
            </p:cNvSpPr>
            <p:nvPr/>
          </p:nvSpPr>
          <p:spPr bwMode="auto">
            <a:xfrm>
              <a:off x="5317738" y="3600414"/>
              <a:ext cx="2060676" cy="936104"/>
            </a:xfrm>
            <a:prstGeom prst="cloudCallout">
              <a:avLst>
                <a:gd name="adj1" fmla="val 27636"/>
                <a:gd name="adj2" fmla="val -102489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TextBox 7"/>
            <p:cNvSpPr txBox="1">
              <a:spLocks noChangeArrowheads="1"/>
            </p:cNvSpPr>
            <p:nvPr/>
          </p:nvSpPr>
          <p:spPr bwMode="auto">
            <a:xfrm>
              <a:off x="5242414" y="3695125"/>
              <a:ext cx="2232248" cy="57246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我用乘法计算。</a:t>
              </a:r>
            </a:p>
          </p:txBody>
        </p:sp>
        <p:pic>
          <p:nvPicPr>
            <p:cNvPr id="123" name="图片 12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95153" y="2038941"/>
              <a:ext cx="1125555" cy="1501139"/>
            </a:xfrm>
            <a:prstGeom prst="rect">
              <a:avLst/>
            </a:prstGeom>
            <a:grpFill/>
          </p:spPr>
        </p:pic>
      </p:grpSp>
      <p:sp>
        <p:nvSpPr>
          <p:cNvPr id="105" name="TextBox 7"/>
          <p:cNvSpPr txBox="1">
            <a:spLocks noChangeArrowheads="1"/>
          </p:cNvSpPr>
          <p:nvPr/>
        </p:nvSpPr>
        <p:spPr bwMode="auto">
          <a:xfrm>
            <a:off x="395536" y="278990"/>
            <a:ext cx="797669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   占整张纸条的   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   占整张纸条的几分之几？</a:t>
            </a:r>
          </a:p>
        </p:txBody>
      </p:sp>
      <p:pic>
        <p:nvPicPr>
          <p:cNvPr id="107" name="图片 8" descr="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2" y="373399"/>
            <a:ext cx="493810" cy="47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图片 11" descr="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3615"/>
            <a:ext cx="557551" cy="47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9" name="组合 108"/>
          <p:cNvGrpSpPr/>
          <p:nvPr/>
        </p:nvGrpSpPr>
        <p:grpSpPr>
          <a:xfrm>
            <a:off x="3763607" y="195486"/>
            <a:ext cx="448353" cy="811252"/>
            <a:chOff x="3687377" y="1172641"/>
            <a:chExt cx="382975" cy="811252"/>
          </a:xfrm>
        </p:grpSpPr>
        <p:sp>
          <p:nvSpPr>
            <p:cNvPr id="110" name="文本框 41"/>
            <p:cNvSpPr txBox="1"/>
            <p:nvPr/>
          </p:nvSpPr>
          <p:spPr>
            <a:xfrm>
              <a:off x="3687377" y="1172641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1" name="文本框 42"/>
            <p:cNvSpPr txBox="1"/>
            <p:nvPr/>
          </p:nvSpPr>
          <p:spPr>
            <a:xfrm>
              <a:off x="3704546" y="1460673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6" name="直接连接符 115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3035106" y="1936398"/>
            <a:ext cx="4253379" cy="2155738"/>
          </a:xfrm>
          <a:prstGeom prst="wedgeRoundRectCallout">
            <a:avLst>
              <a:gd name="adj1" fmla="val -60036"/>
              <a:gd name="adj2" fmla="val 35644"/>
              <a:gd name="adj3" fmla="val 16667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685180" y="1334313"/>
            <a:ext cx="329198" cy="661373"/>
            <a:chOff x="3690608" y="1244649"/>
            <a:chExt cx="326844" cy="667924"/>
          </a:xfrm>
        </p:grpSpPr>
        <p:sp>
          <p:nvSpPr>
            <p:cNvPr id="102" name="文本框 101"/>
            <p:cNvSpPr txBox="1"/>
            <p:nvPr/>
          </p:nvSpPr>
          <p:spPr>
            <a:xfrm>
              <a:off x="3701154" y="124464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3704546" y="151246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6" name="文本框 105"/>
          <p:cNvSpPr txBox="1"/>
          <p:nvPr/>
        </p:nvSpPr>
        <p:spPr>
          <a:xfrm>
            <a:off x="2195294" y="1508178"/>
            <a:ext cx="315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1887198" y="1474733"/>
            <a:ext cx="495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696197" y="1900885"/>
            <a:ext cx="1391188" cy="674258"/>
            <a:chOff x="2795722" y="1884526"/>
            <a:chExt cx="1391188" cy="674258"/>
          </a:xfrm>
        </p:grpSpPr>
        <p:grpSp>
          <p:nvGrpSpPr>
            <p:cNvPr id="65" name="组合 64"/>
            <p:cNvGrpSpPr/>
            <p:nvPr/>
          </p:nvGrpSpPr>
          <p:grpSpPr>
            <a:xfrm>
              <a:off x="2795722" y="1886436"/>
              <a:ext cx="326844" cy="667924"/>
              <a:chOff x="3690608" y="1244649"/>
              <a:chExt cx="326844" cy="667924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3331010" y="1890860"/>
              <a:ext cx="326844" cy="667924"/>
              <a:chOff x="3690608" y="1244649"/>
              <a:chExt cx="326844" cy="667924"/>
            </a:xfrm>
          </p:grpSpPr>
          <p:sp>
            <p:nvSpPr>
              <p:cNvPr id="70" name="文本框 69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组合 72"/>
            <p:cNvGrpSpPr/>
            <p:nvPr/>
          </p:nvGrpSpPr>
          <p:grpSpPr>
            <a:xfrm>
              <a:off x="3860066" y="1884526"/>
              <a:ext cx="326844" cy="667924"/>
              <a:chOff x="3690608" y="1244649"/>
              <a:chExt cx="326844" cy="667924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6" name="直接连接符 7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7" name="文本框 76"/>
            <p:cNvSpPr txBox="1"/>
            <p:nvPr/>
          </p:nvSpPr>
          <p:spPr>
            <a:xfrm>
              <a:off x="3054847" y="198629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594347" y="1990927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2806625" y="699542"/>
            <a:ext cx="2557463" cy="544513"/>
            <a:chOff x="4998708" y="1843063"/>
            <a:chExt cx="3997325" cy="939800"/>
          </a:xfrm>
        </p:grpSpPr>
        <p:pic>
          <p:nvPicPr>
            <p:cNvPr id="107" name="图片 58" descr="1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9221" y="1843063"/>
              <a:ext cx="950912" cy="93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图片 59" descr="1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8646" y="1843063"/>
              <a:ext cx="950912" cy="936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" name="图片 60" descr="1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708" y="1847825"/>
              <a:ext cx="950913" cy="935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0" name="矩形 61"/>
            <p:cNvSpPr>
              <a:spLocks noChangeArrowheads="1"/>
            </p:cNvSpPr>
            <p:nvPr/>
          </p:nvSpPr>
          <p:spPr bwMode="auto">
            <a:xfrm>
              <a:off x="5074908" y="1933550"/>
              <a:ext cx="3921125" cy="774700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111" name="直接连接符 62"/>
            <p:cNvCxnSpPr>
              <a:cxnSpLocks noChangeShapeType="1"/>
            </p:cNvCxnSpPr>
            <p:nvPr/>
          </p:nvCxnSpPr>
          <p:spPr bwMode="auto">
            <a:xfrm>
              <a:off x="5852783" y="1927200"/>
              <a:ext cx="0" cy="792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" name="直接连接符 63"/>
            <p:cNvCxnSpPr>
              <a:cxnSpLocks noChangeShapeType="1"/>
            </p:cNvCxnSpPr>
            <p:nvPr/>
          </p:nvCxnSpPr>
          <p:spPr bwMode="auto">
            <a:xfrm>
              <a:off x="6630658" y="1927200"/>
              <a:ext cx="0" cy="792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1" name="直接连接符 64"/>
            <p:cNvCxnSpPr>
              <a:cxnSpLocks noChangeShapeType="1"/>
            </p:cNvCxnSpPr>
            <p:nvPr/>
          </p:nvCxnSpPr>
          <p:spPr bwMode="auto">
            <a:xfrm>
              <a:off x="7422821" y="1927200"/>
              <a:ext cx="0" cy="792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" name="直接连接符 65"/>
            <p:cNvCxnSpPr>
              <a:cxnSpLocks noChangeShapeType="1"/>
            </p:cNvCxnSpPr>
            <p:nvPr/>
          </p:nvCxnSpPr>
          <p:spPr bwMode="auto">
            <a:xfrm>
              <a:off x="8211808" y="1927200"/>
              <a:ext cx="0" cy="792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4" name="Text Box 4"/>
          <p:cNvSpPr txBox="1">
            <a:spLocks noChangeArrowheads="1"/>
          </p:cNvSpPr>
          <p:nvPr/>
        </p:nvSpPr>
        <p:spPr bwMode="auto">
          <a:xfrm>
            <a:off x="3216837" y="2052482"/>
            <a:ext cx="37116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可以表示为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36717" y="2703911"/>
            <a:ext cx="3907752" cy="661373"/>
            <a:chOff x="3236717" y="2703911"/>
            <a:chExt cx="3907752" cy="661373"/>
          </a:xfrm>
        </p:grpSpPr>
        <p:sp>
          <p:nvSpPr>
            <p:cNvPr id="125" name="Text Box 6"/>
            <p:cNvSpPr txBox="1">
              <a:spLocks noChangeArrowheads="1"/>
            </p:cNvSpPr>
            <p:nvPr/>
          </p:nvSpPr>
          <p:spPr bwMode="auto">
            <a:xfrm>
              <a:off x="3236717" y="2813248"/>
              <a:ext cx="390775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      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3个    的和是多少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；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>
              <a:off x="5223017" y="2703911"/>
              <a:ext cx="329198" cy="661373"/>
              <a:chOff x="3690608" y="1244649"/>
              <a:chExt cx="326844" cy="667924"/>
            </a:xfrm>
          </p:grpSpPr>
          <p:sp>
            <p:nvSpPr>
              <p:cNvPr id="140" name="文本框 139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1" name="文本框 140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2" name="直接连接符 141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3920" y1="36889" x2="58352" y2="45778"/>
                        <a14:foregroundMark x1="42094" y1="33111" x2="34744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99795" y="2739268"/>
            <a:ext cx="1559044" cy="156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4706743" y="3430763"/>
            <a:ext cx="2123810" cy="661373"/>
            <a:chOff x="4706743" y="3430763"/>
            <a:chExt cx="2123810" cy="661373"/>
          </a:xfrm>
        </p:grpSpPr>
        <p:grpSp>
          <p:nvGrpSpPr>
            <p:cNvPr id="143" name="组合 142"/>
            <p:cNvGrpSpPr/>
            <p:nvPr/>
          </p:nvGrpSpPr>
          <p:grpSpPr>
            <a:xfrm>
              <a:off x="4706743" y="3430763"/>
              <a:ext cx="329198" cy="661373"/>
              <a:chOff x="3690608" y="1244649"/>
              <a:chExt cx="326844" cy="667924"/>
            </a:xfrm>
          </p:grpSpPr>
          <p:sp>
            <p:nvSpPr>
              <p:cNvPr id="144" name="文本框 143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5" name="文本框 144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6" name="直接连接符 14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" name="矩形 1"/>
            <p:cNvSpPr/>
            <p:nvPr/>
          </p:nvSpPr>
          <p:spPr>
            <a:xfrm>
              <a:off x="4978764" y="3541694"/>
              <a:ext cx="185178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的3倍是多少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7"/>
          <p:cNvSpPr txBox="1">
            <a:spLocks noChangeArrowheads="1"/>
          </p:cNvSpPr>
          <p:nvPr/>
        </p:nvSpPr>
        <p:spPr bwMode="auto">
          <a:xfrm>
            <a:off x="539552" y="362206"/>
            <a:ext cx="3988407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   的和是多少？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483768" y="2004265"/>
            <a:ext cx="2416355" cy="2367685"/>
            <a:chOff x="2389618" y="1887503"/>
            <a:chExt cx="2416355" cy="2367685"/>
          </a:xfrm>
        </p:grpSpPr>
        <p:sp>
          <p:nvSpPr>
            <p:cNvPr id="2" name="流程图: 卡片 1"/>
            <p:cNvSpPr/>
            <p:nvPr/>
          </p:nvSpPr>
          <p:spPr>
            <a:xfrm>
              <a:off x="2389618" y="1887503"/>
              <a:ext cx="2416355" cy="2367685"/>
            </a:xfrm>
            <a:prstGeom prst="flowChartPunchedCard">
              <a:avLst/>
            </a:prstGeom>
            <a:solidFill>
              <a:schemeClr val="tx2">
                <a:lumMod val="20000"/>
                <a:lumOff val="80000"/>
                <a:alpha val="72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2" name="图片 51" descr="20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3678" y="1990574"/>
              <a:ext cx="1754281" cy="1941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3" name="图片 52" descr="2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561" y="2847959"/>
            <a:ext cx="3456384" cy="1386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" name="组合 54"/>
          <p:cNvGrpSpPr/>
          <p:nvPr/>
        </p:nvGrpSpPr>
        <p:grpSpPr>
          <a:xfrm>
            <a:off x="1154896" y="313214"/>
            <a:ext cx="605456" cy="883260"/>
            <a:chOff x="3716055" y="1244649"/>
            <a:chExt cx="374903" cy="883260"/>
          </a:xfrm>
        </p:grpSpPr>
        <p:sp>
          <p:nvSpPr>
            <p:cNvPr id="56" name="文本框 55"/>
            <p:cNvSpPr txBox="1"/>
            <p:nvPr/>
          </p:nvSpPr>
          <p:spPr>
            <a:xfrm>
              <a:off x="3725152" y="1244649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716055" y="1604689"/>
              <a:ext cx="365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3716547" y="1676697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912019" y="569191"/>
            <a:ext cx="4211857" cy="1923018"/>
            <a:chOff x="4912019" y="569191"/>
            <a:chExt cx="4211857" cy="1923018"/>
          </a:xfrm>
          <a:noFill/>
        </p:grpSpPr>
        <p:sp>
          <p:nvSpPr>
            <p:cNvPr id="62" name="云形标注 5"/>
            <p:cNvSpPr>
              <a:spLocks noChangeArrowheads="1"/>
            </p:cNvSpPr>
            <p:nvPr/>
          </p:nvSpPr>
          <p:spPr bwMode="auto">
            <a:xfrm>
              <a:off x="4912019" y="1196223"/>
              <a:ext cx="2722121" cy="1295986"/>
            </a:xfrm>
            <a:prstGeom prst="cloudCallout">
              <a:avLst>
                <a:gd name="adj1" fmla="val 62354"/>
                <a:gd name="adj2" fmla="val -22071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0" name="TextBox 7"/>
            <p:cNvSpPr txBox="1">
              <a:spLocks noChangeArrowheads="1"/>
            </p:cNvSpPr>
            <p:nvPr/>
          </p:nvSpPr>
          <p:spPr bwMode="auto">
            <a:xfrm>
              <a:off x="5227220" y="1395032"/>
              <a:ext cx="2396514" cy="4356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   是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2×  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或</a:t>
              </a:r>
            </a:p>
          </p:txBody>
        </p:sp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756889" y="569191"/>
              <a:ext cx="1366987" cy="1823134"/>
            </a:xfrm>
            <a:prstGeom prst="rect">
              <a:avLst/>
            </a:prstGeom>
            <a:grpFill/>
          </p:spPr>
        </p:pic>
        <p:grpSp>
          <p:nvGrpSpPr>
            <p:cNvPr id="63" name="组合 62"/>
            <p:cNvGrpSpPr/>
            <p:nvPr/>
          </p:nvGrpSpPr>
          <p:grpSpPr>
            <a:xfrm>
              <a:off x="5724879" y="1323379"/>
              <a:ext cx="324122" cy="667924"/>
              <a:chOff x="3693330" y="1244649"/>
              <a:chExt cx="324122" cy="667924"/>
            </a:xfrm>
            <a:grpFill/>
          </p:grpSpPr>
          <p:sp>
            <p:nvSpPr>
              <p:cNvPr id="64" name="文本框 63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0" name="直接连接符 79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组合 80"/>
            <p:cNvGrpSpPr/>
            <p:nvPr/>
          </p:nvGrpSpPr>
          <p:grpSpPr>
            <a:xfrm>
              <a:off x="6750684" y="1290991"/>
              <a:ext cx="324122" cy="667924"/>
              <a:chOff x="3693330" y="1244649"/>
              <a:chExt cx="324122" cy="667924"/>
            </a:xfrm>
            <a:grpFill/>
          </p:grpSpPr>
          <p:sp>
            <p:nvSpPr>
              <p:cNvPr id="82" name="文本框 81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4" name="直接连接符 83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组合 84"/>
            <p:cNvGrpSpPr/>
            <p:nvPr/>
          </p:nvGrpSpPr>
          <p:grpSpPr>
            <a:xfrm>
              <a:off x="5445170" y="1759810"/>
              <a:ext cx="324122" cy="667924"/>
              <a:chOff x="3693330" y="1044136"/>
              <a:chExt cx="324122" cy="667924"/>
            </a:xfrm>
            <a:grpFill/>
          </p:grpSpPr>
          <p:sp>
            <p:nvSpPr>
              <p:cNvPr id="86" name="文本框 85"/>
              <p:cNvSpPr txBox="1"/>
              <p:nvPr/>
            </p:nvSpPr>
            <p:spPr>
              <a:xfrm>
                <a:off x="3701154" y="1044136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3704546" y="1311950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8" name="直接连接符 87"/>
              <p:cNvCxnSpPr/>
              <p:nvPr/>
            </p:nvCxnSpPr>
            <p:spPr>
              <a:xfrm>
                <a:off x="3693330" y="1352020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" name="矩形 4"/>
            <p:cNvSpPr/>
            <p:nvPr/>
          </p:nvSpPr>
          <p:spPr>
            <a:xfrm>
              <a:off x="5644016" y="1923678"/>
              <a:ext cx="954107" cy="40011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×2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。</a:t>
              </a:r>
              <a:endParaRPr lang="zh-CN" altLang="en-US" sz="2000" b="1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3541" y="1392246"/>
            <a:ext cx="2469858" cy="2875040"/>
            <a:chOff x="343541" y="1353396"/>
            <a:chExt cx="2469858" cy="2911482"/>
          </a:xfrm>
          <a:noFill/>
        </p:grpSpPr>
        <p:sp>
          <p:nvSpPr>
            <p:cNvPr id="89" name="云形标注 5"/>
            <p:cNvSpPr>
              <a:spLocks noChangeArrowheads="1"/>
            </p:cNvSpPr>
            <p:nvPr/>
          </p:nvSpPr>
          <p:spPr bwMode="auto">
            <a:xfrm>
              <a:off x="539551" y="1353396"/>
              <a:ext cx="2273847" cy="1299679"/>
            </a:xfrm>
            <a:prstGeom prst="cloudCallout">
              <a:avLst>
                <a:gd name="adj1" fmla="val -11942"/>
                <a:gd name="adj2" fmla="val 85546"/>
              </a:avLst>
            </a:prstGeom>
            <a:grpFill/>
            <a:ln w="1905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TextBox 7"/>
            <p:cNvSpPr txBox="1">
              <a:spLocks noChangeArrowheads="1"/>
            </p:cNvSpPr>
            <p:nvPr/>
          </p:nvSpPr>
          <p:spPr bwMode="auto">
            <a:xfrm>
              <a:off x="827584" y="1465345"/>
              <a:ext cx="1985815" cy="995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   ，一共有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30000"/>
                </a:lnSpc>
              </a:pPr>
              <a:endParaRPr lang="en-US" altLang="zh-CN" sz="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1435916" y="1353396"/>
              <a:ext cx="324122" cy="667924"/>
              <a:chOff x="3693330" y="1244649"/>
              <a:chExt cx="324122" cy="667924"/>
            </a:xfrm>
            <a:grpFill/>
          </p:grpSpPr>
          <p:sp>
            <p:nvSpPr>
              <p:cNvPr id="92" name="文本框 91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组合 94"/>
            <p:cNvGrpSpPr/>
            <p:nvPr/>
          </p:nvGrpSpPr>
          <p:grpSpPr>
            <a:xfrm>
              <a:off x="1398918" y="1924456"/>
              <a:ext cx="324122" cy="667924"/>
              <a:chOff x="3693330" y="1244649"/>
              <a:chExt cx="324122" cy="667924"/>
            </a:xfrm>
            <a:grpFill/>
          </p:grpSpPr>
          <p:sp>
            <p:nvSpPr>
              <p:cNvPr id="96" name="文本框 95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7" name="文本框 96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8" name="直接连接符 97"/>
              <p:cNvCxnSpPr/>
              <p:nvPr/>
            </p:nvCxnSpPr>
            <p:spPr>
              <a:xfrm>
                <a:off x="3693330" y="1584922"/>
                <a:ext cx="320730" cy="0"/>
              </a:xfrm>
              <a:prstGeom prst="line">
                <a:avLst/>
              </a:prstGeom>
              <a:grpFill/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343541" y="2693692"/>
              <a:ext cx="1204123" cy="1571186"/>
            </a:xfrm>
            <a:prstGeom prst="rect">
              <a:avLst/>
            </a:prstGeom>
            <a:grp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标注 24"/>
          <p:cNvSpPr/>
          <p:nvPr/>
        </p:nvSpPr>
        <p:spPr>
          <a:xfrm>
            <a:off x="3200667" y="424760"/>
            <a:ext cx="4253379" cy="2403378"/>
          </a:xfrm>
          <a:prstGeom prst="wedgeRoundRectCallout">
            <a:avLst>
              <a:gd name="adj1" fmla="val -60036"/>
              <a:gd name="adj2" fmla="val 35644"/>
              <a:gd name="adj3" fmla="val 16667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grpSp>
        <p:nvGrpSpPr>
          <p:cNvPr id="26" name="组合 25"/>
          <p:cNvGrpSpPr/>
          <p:nvPr/>
        </p:nvGrpSpPr>
        <p:grpSpPr>
          <a:xfrm>
            <a:off x="1850742" y="436615"/>
            <a:ext cx="326944" cy="665297"/>
            <a:chOff x="3690608" y="1244649"/>
            <a:chExt cx="324606" cy="671887"/>
          </a:xfrm>
        </p:grpSpPr>
        <p:sp>
          <p:nvSpPr>
            <p:cNvPr id="27" name="文本框 26"/>
            <p:cNvSpPr txBox="1"/>
            <p:nvPr/>
          </p:nvSpPr>
          <p:spPr>
            <a:xfrm>
              <a:off x="3701154" y="1244649"/>
              <a:ext cx="310668" cy="4040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704546" y="1512463"/>
              <a:ext cx="310668" cy="4040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3690608" y="1593793"/>
              <a:ext cx="32073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2360855" y="610480"/>
            <a:ext cx="315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052759" y="577035"/>
            <a:ext cx="495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3382398" y="610480"/>
            <a:ext cx="36594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可以表示为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861758" y="460793"/>
            <a:ext cx="983356" cy="672348"/>
            <a:chOff x="2795722" y="1886436"/>
            <a:chExt cx="983356" cy="672348"/>
          </a:xfrm>
        </p:grpSpPr>
        <p:grpSp>
          <p:nvGrpSpPr>
            <p:cNvPr id="33" name="组合 32"/>
            <p:cNvGrpSpPr/>
            <p:nvPr/>
          </p:nvGrpSpPr>
          <p:grpSpPr>
            <a:xfrm>
              <a:off x="2795722" y="1886436"/>
              <a:ext cx="326844" cy="667924"/>
              <a:chOff x="3690608" y="1244649"/>
              <a:chExt cx="326844" cy="667924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>
              <a:off x="3331010" y="1890860"/>
              <a:ext cx="326844" cy="667924"/>
              <a:chOff x="3690608" y="1244649"/>
              <a:chExt cx="326844" cy="667924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3701154" y="124464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3704546" y="1512463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6" name="文本框 35"/>
            <p:cNvSpPr txBox="1"/>
            <p:nvPr/>
          </p:nvSpPr>
          <p:spPr>
            <a:xfrm>
              <a:off x="3054847" y="1986294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+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594347" y="1990927"/>
              <a:ext cx="1847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402278" y="1261909"/>
            <a:ext cx="3907752" cy="665297"/>
            <a:chOff x="3402278" y="1990443"/>
            <a:chExt cx="3907752" cy="665297"/>
          </a:xfrm>
        </p:grpSpPr>
        <p:sp>
          <p:nvSpPr>
            <p:cNvPr id="48" name="Text Box 6"/>
            <p:cNvSpPr txBox="1">
              <a:spLocks noChangeArrowheads="1"/>
            </p:cNvSpPr>
            <p:nvPr/>
          </p:nvSpPr>
          <p:spPr bwMode="auto">
            <a:xfrm>
              <a:off x="3402278" y="2099780"/>
              <a:ext cx="390775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      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    的和是多少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；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5388579" y="1990443"/>
              <a:ext cx="326944" cy="665297"/>
              <a:chOff x="3690608" y="1244649"/>
              <a:chExt cx="324606" cy="671887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3701154" y="1244649"/>
                <a:ext cx="310668" cy="4040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3704546" y="1512463"/>
                <a:ext cx="310668" cy="4040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2" name="直接连接符 51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/>
          <p:cNvGrpSpPr/>
          <p:nvPr/>
        </p:nvGrpSpPr>
        <p:grpSpPr>
          <a:xfrm>
            <a:off x="899795" y="3075940"/>
            <a:ext cx="7488555" cy="1220031"/>
            <a:chOff x="1115616" y="3716454"/>
            <a:chExt cx="7488832" cy="1087544"/>
          </a:xfrm>
          <a:noFill/>
        </p:grpSpPr>
        <p:sp>
          <p:nvSpPr>
            <p:cNvPr id="5" name="流程图: 可选过程 4"/>
            <p:cNvSpPr/>
            <p:nvPr/>
          </p:nvSpPr>
          <p:spPr>
            <a:xfrm>
              <a:off x="1115616" y="3793055"/>
              <a:ext cx="7488832" cy="1010943"/>
            </a:xfrm>
            <a:prstGeom prst="flowChartAlternateProcess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/>
            </a:p>
          </p:txBody>
        </p:sp>
        <p:sp>
          <p:nvSpPr>
            <p:cNvPr id="4" name="矩形 3"/>
            <p:cNvSpPr/>
            <p:nvPr/>
          </p:nvSpPr>
          <p:spPr>
            <a:xfrm>
              <a:off x="1143594" y="3716454"/>
              <a:ext cx="7388846" cy="106869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分数乘整数的意义与整数乘法的意义相同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表示求几个相同加数的和的简便运算(或表示某个分数的整数倍)。</a:t>
              </a:r>
            </a:p>
          </p:txBody>
        </p:sp>
      </p:grp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63920" y1="36889" x2="58352" y2="45778"/>
                        <a14:foregroundMark x1="42094" y1="33111" x2="34744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65356" y="1297266"/>
            <a:ext cx="1559044" cy="156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4872305" y="1988761"/>
            <a:ext cx="2127548" cy="665297"/>
            <a:chOff x="4872305" y="2717295"/>
            <a:chExt cx="2127548" cy="665297"/>
          </a:xfrm>
        </p:grpSpPr>
        <p:grpSp>
          <p:nvGrpSpPr>
            <p:cNvPr id="53" name="组合 52"/>
            <p:cNvGrpSpPr/>
            <p:nvPr/>
          </p:nvGrpSpPr>
          <p:grpSpPr>
            <a:xfrm>
              <a:off x="4872305" y="2717295"/>
              <a:ext cx="326944" cy="665297"/>
              <a:chOff x="3690608" y="1244649"/>
              <a:chExt cx="324606" cy="671887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3701154" y="1244649"/>
                <a:ext cx="310668" cy="4040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3704546" y="1512463"/>
                <a:ext cx="310668" cy="4040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7</a:t>
                </a:r>
                <a:endPara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>
                <a:off x="3690608" y="1593793"/>
                <a:ext cx="32073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" name="矩形 1"/>
            <p:cNvSpPr/>
            <p:nvPr/>
          </p:nvSpPr>
          <p:spPr>
            <a:xfrm>
              <a:off x="5148064" y="2828226"/>
              <a:ext cx="185178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倍是多少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790</Words>
  <Application>Microsoft Office PowerPoint</Application>
  <PresentationFormat>全屏显示(16:9)</PresentationFormat>
  <Paragraphs>341</Paragraphs>
  <Slides>19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楷体</vt:lpstr>
      <vt:lpstr>Calibri</vt:lpstr>
      <vt:lpstr>幼圆</vt:lpstr>
      <vt:lpstr>宋体</vt:lpstr>
      <vt:lpstr>Arial</vt:lpstr>
      <vt:lpstr>Wingdings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2019-10-18T01:23:49Z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